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2" r:id="rId15"/>
    <p:sldId id="270"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72"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5DA71-D4C3-46F8-9699-3A451BE26AB5}"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67749-002F-4963-84B2-57A8C76B9625}" type="slidenum">
              <a:rPr lang="en-US" smtClean="0"/>
              <a:t>‹#›</a:t>
            </a:fld>
            <a:endParaRPr lang="en-US"/>
          </a:p>
        </p:txBody>
      </p:sp>
    </p:spTree>
    <p:extLst>
      <p:ext uri="{BB962C8B-B14F-4D97-AF65-F5344CB8AC3E}">
        <p14:creationId xmlns:p14="http://schemas.microsoft.com/office/powerpoint/2010/main" val="2787472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84C1A-5929-228A-4766-8E5CAA91D4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0F0B28-CBD7-5B7D-77C7-10F9C6469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AA3335-E4D5-ACFB-407F-C23A4E950C70}"/>
              </a:ext>
            </a:extLst>
          </p:cNvPr>
          <p:cNvSpPr>
            <a:spLocks noGrp="1"/>
          </p:cNvSpPr>
          <p:nvPr>
            <p:ph type="dt" sz="half" idx="10"/>
          </p:nvPr>
        </p:nvSpPr>
        <p:spPr/>
        <p:txBody>
          <a:bodyPr/>
          <a:lstStyle/>
          <a:p>
            <a:fld id="{1660BAC9-8CF4-475A-8452-B951A43C5B23}" type="datetimeFigureOut">
              <a:rPr lang="en-US" smtClean="0"/>
              <a:t>5/10/2024</a:t>
            </a:fld>
            <a:endParaRPr lang="en-US"/>
          </a:p>
        </p:txBody>
      </p:sp>
      <p:sp>
        <p:nvSpPr>
          <p:cNvPr id="5" name="Footer Placeholder 4">
            <a:extLst>
              <a:ext uri="{FF2B5EF4-FFF2-40B4-BE49-F238E27FC236}">
                <a16:creationId xmlns:a16="http://schemas.microsoft.com/office/drawing/2014/main" id="{EF8F9636-94F2-4A87-AB3E-19C469F0A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947F1-0B53-EC43-D7ED-0EF8A98B67D7}"/>
              </a:ext>
            </a:extLst>
          </p:cNvPr>
          <p:cNvSpPr>
            <a:spLocks noGrp="1"/>
          </p:cNvSpPr>
          <p:nvPr>
            <p:ph type="sldNum" sz="quarter" idx="12"/>
          </p:nvPr>
        </p:nvSpPr>
        <p:spPr/>
        <p:txBody>
          <a:bodyPr/>
          <a:lstStyle/>
          <a:p>
            <a:fld id="{CAEF1F11-144B-45A5-90A8-72B9608F5461}" type="slidenum">
              <a:rPr lang="en-US" smtClean="0"/>
              <a:t>‹#›</a:t>
            </a:fld>
            <a:endParaRPr lang="en-US"/>
          </a:p>
        </p:txBody>
      </p:sp>
    </p:spTree>
    <p:extLst>
      <p:ext uri="{BB962C8B-B14F-4D97-AF65-F5344CB8AC3E}">
        <p14:creationId xmlns:p14="http://schemas.microsoft.com/office/powerpoint/2010/main" val="3340858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50E-81F6-C4EC-26F0-E204D70BC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5D6359-1874-3CEF-764D-1D54994A57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68BF2-5EDB-4F2D-3AC3-665661705174}"/>
              </a:ext>
            </a:extLst>
          </p:cNvPr>
          <p:cNvSpPr>
            <a:spLocks noGrp="1"/>
          </p:cNvSpPr>
          <p:nvPr>
            <p:ph type="dt" sz="half" idx="10"/>
          </p:nvPr>
        </p:nvSpPr>
        <p:spPr/>
        <p:txBody>
          <a:bodyPr/>
          <a:lstStyle/>
          <a:p>
            <a:fld id="{1660BAC9-8CF4-475A-8452-B951A43C5B23}" type="datetimeFigureOut">
              <a:rPr lang="en-US" smtClean="0"/>
              <a:t>5/10/2024</a:t>
            </a:fld>
            <a:endParaRPr lang="en-US"/>
          </a:p>
        </p:txBody>
      </p:sp>
      <p:sp>
        <p:nvSpPr>
          <p:cNvPr id="5" name="Footer Placeholder 4">
            <a:extLst>
              <a:ext uri="{FF2B5EF4-FFF2-40B4-BE49-F238E27FC236}">
                <a16:creationId xmlns:a16="http://schemas.microsoft.com/office/drawing/2014/main" id="{1FF81B2B-B138-A230-F6D1-01D2B1F015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ED13A8-2F2A-621E-B3AF-90E0978E19D2}"/>
              </a:ext>
            </a:extLst>
          </p:cNvPr>
          <p:cNvSpPr>
            <a:spLocks noGrp="1"/>
          </p:cNvSpPr>
          <p:nvPr>
            <p:ph type="sldNum" sz="quarter" idx="12"/>
          </p:nvPr>
        </p:nvSpPr>
        <p:spPr/>
        <p:txBody>
          <a:bodyPr/>
          <a:lstStyle/>
          <a:p>
            <a:fld id="{CAEF1F11-144B-45A5-90A8-72B9608F5461}" type="slidenum">
              <a:rPr lang="en-US" smtClean="0"/>
              <a:t>‹#›</a:t>
            </a:fld>
            <a:endParaRPr lang="en-US"/>
          </a:p>
        </p:txBody>
      </p:sp>
    </p:spTree>
    <p:extLst>
      <p:ext uri="{BB962C8B-B14F-4D97-AF65-F5344CB8AC3E}">
        <p14:creationId xmlns:p14="http://schemas.microsoft.com/office/powerpoint/2010/main" val="401918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3ABAA-8739-2985-7983-8B50C998F0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8DEF08-19A4-7533-FA82-C8C68BD3CC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1210E-5B25-9946-7149-C994CAA83A47}"/>
              </a:ext>
            </a:extLst>
          </p:cNvPr>
          <p:cNvSpPr>
            <a:spLocks noGrp="1"/>
          </p:cNvSpPr>
          <p:nvPr>
            <p:ph type="dt" sz="half" idx="10"/>
          </p:nvPr>
        </p:nvSpPr>
        <p:spPr/>
        <p:txBody>
          <a:bodyPr/>
          <a:lstStyle/>
          <a:p>
            <a:fld id="{1660BAC9-8CF4-475A-8452-B951A43C5B23}" type="datetimeFigureOut">
              <a:rPr lang="en-US" smtClean="0"/>
              <a:t>5/10/2024</a:t>
            </a:fld>
            <a:endParaRPr lang="en-US"/>
          </a:p>
        </p:txBody>
      </p:sp>
      <p:sp>
        <p:nvSpPr>
          <p:cNvPr id="5" name="Footer Placeholder 4">
            <a:extLst>
              <a:ext uri="{FF2B5EF4-FFF2-40B4-BE49-F238E27FC236}">
                <a16:creationId xmlns:a16="http://schemas.microsoft.com/office/drawing/2014/main" id="{D5F26C0B-E06B-6222-75A6-50BDF0E53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A0933-1339-072E-2A9E-BBA90B65334D}"/>
              </a:ext>
            </a:extLst>
          </p:cNvPr>
          <p:cNvSpPr>
            <a:spLocks noGrp="1"/>
          </p:cNvSpPr>
          <p:nvPr>
            <p:ph type="sldNum" sz="quarter" idx="12"/>
          </p:nvPr>
        </p:nvSpPr>
        <p:spPr/>
        <p:txBody>
          <a:bodyPr/>
          <a:lstStyle/>
          <a:p>
            <a:fld id="{CAEF1F11-144B-45A5-90A8-72B9608F5461}" type="slidenum">
              <a:rPr lang="en-US" smtClean="0"/>
              <a:t>‹#›</a:t>
            </a:fld>
            <a:endParaRPr lang="en-US"/>
          </a:p>
        </p:txBody>
      </p:sp>
    </p:spTree>
    <p:extLst>
      <p:ext uri="{BB962C8B-B14F-4D97-AF65-F5344CB8AC3E}">
        <p14:creationId xmlns:p14="http://schemas.microsoft.com/office/powerpoint/2010/main" val="4085731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607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D20F-3D32-6E90-61BE-2355348F2D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8D87F6-4516-7417-6D0B-1434190D62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0210B3-D485-2A09-1A4B-EE9147B139DC}"/>
              </a:ext>
            </a:extLst>
          </p:cNvPr>
          <p:cNvSpPr>
            <a:spLocks noGrp="1"/>
          </p:cNvSpPr>
          <p:nvPr>
            <p:ph type="dt" sz="half" idx="10"/>
          </p:nvPr>
        </p:nvSpPr>
        <p:spPr/>
        <p:txBody>
          <a:bodyPr/>
          <a:lstStyle/>
          <a:p>
            <a:fld id="{1660BAC9-8CF4-475A-8452-B951A43C5B23}" type="datetimeFigureOut">
              <a:rPr lang="en-US" smtClean="0"/>
              <a:t>5/10/2024</a:t>
            </a:fld>
            <a:endParaRPr lang="en-US"/>
          </a:p>
        </p:txBody>
      </p:sp>
      <p:sp>
        <p:nvSpPr>
          <p:cNvPr id="5" name="Footer Placeholder 4">
            <a:extLst>
              <a:ext uri="{FF2B5EF4-FFF2-40B4-BE49-F238E27FC236}">
                <a16:creationId xmlns:a16="http://schemas.microsoft.com/office/drawing/2014/main" id="{25EC34DD-B928-2028-3EF8-07C7D4733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C0C6C-26AA-E9E7-5672-81B73617099B}"/>
              </a:ext>
            </a:extLst>
          </p:cNvPr>
          <p:cNvSpPr>
            <a:spLocks noGrp="1"/>
          </p:cNvSpPr>
          <p:nvPr>
            <p:ph type="sldNum" sz="quarter" idx="12"/>
          </p:nvPr>
        </p:nvSpPr>
        <p:spPr/>
        <p:txBody>
          <a:bodyPr/>
          <a:lstStyle/>
          <a:p>
            <a:fld id="{CAEF1F11-144B-45A5-90A8-72B9608F5461}" type="slidenum">
              <a:rPr lang="en-US" smtClean="0"/>
              <a:t>‹#›</a:t>
            </a:fld>
            <a:endParaRPr lang="en-US"/>
          </a:p>
        </p:txBody>
      </p:sp>
    </p:spTree>
    <p:extLst>
      <p:ext uri="{BB962C8B-B14F-4D97-AF65-F5344CB8AC3E}">
        <p14:creationId xmlns:p14="http://schemas.microsoft.com/office/powerpoint/2010/main" val="3985056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32C4-D1A6-C295-1F59-55734DE335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39802F-5F8C-C25D-7FE2-012A59102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AA9C3-7D06-5BB5-08DB-F254AE81C4A8}"/>
              </a:ext>
            </a:extLst>
          </p:cNvPr>
          <p:cNvSpPr>
            <a:spLocks noGrp="1"/>
          </p:cNvSpPr>
          <p:nvPr>
            <p:ph type="dt" sz="half" idx="10"/>
          </p:nvPr>
        </p:nvSpPr>
        <p:spPr/>
        <p:txBody>
          <a:bodyPr/>
          <a:lstStyle/>
          <a:p>
            <a:fld id="{1660BAC9-8CF4-475A-8452-B951A43C5B23}" type="datetimeFigureOut">
              <a:rPr lang="en-US" smtClean="0"/>
              <a:t>5/10/2024</a:t>
            </a:fld>
            <a:endParaRPr lang="en-US"/>
          </a:p>
        </p:txBody>
      </p:sp>
      <p:sp>
        <p:nvSpPr>
          <p:cNvPr id="5" name="Footer Placeholder 4">
            <a:extLst>
              <a:ext uri="{FF2B5EF4-FFF2-40B4-BE49-F238E27FC236}">
                <a16:creationId xmlns:a16="http://schemas.microsoft.com/office/drawing/2014/main" id="{C7412F9C-833E-E83F-630E-DFB5001EDD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2182C-7EE0-89C4-7C43-755432C2733E}"/>
              </a:ext>
            </a:extLst>
          </p:cNvPr>
          <p:cNvSpPr>
            <a:spLocks noGrp="1"/>
          </p:cNvSpPr>
          <p:nvPr>
            <p:ph type="sldNum" sz="quarter" idx="12"/>
          </p:nvPr>
        </p:nvSpPr>
        <p:spPr/>
        <p:txBody>
          <a:bodyPr/>
          <a:lstStyle/>
          <a:p>
            <a:fld id="{CAEF1F11-144B-45A5-90A8-72B9608F5461}" type="slidenum">
              <a:rPr lang="en-US" smtClean="0"/>
              <a:t>‹#›</a:t>
            </a:fld>
            <a:endParaRPr lang="en-US"/>
          </a:p>
        </p:txBody>
      </p:sp>
    </p:spTree>
    <p:extLst>
      <p:ext uri="{BB962C8B-B14F-4D97-AF65-F5344CB8AC3E}">
        <p14:creationId xmlns:p14="http://schemas.microsoft.com/office/powerpoint/2010/main" val="798428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779A-6219-3DA4-E304-1BB49496C3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91995A-333D-E96B-FCA1-122D4B962E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4F12E8-2862-586A-2893-B9D7CCDCE5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308777-2190-2D73-F867-AF14D858B07F}"/>
              </a:ext>
            </a:extLst>
          </p:cNvPr>
          <p:cNvSpPr>
            <a:spLocks noGrp="1"/>
          </p:cNvSpPr>
          <p:nvPr>
            <p:ph type="dt" sz="half" idx="10"/>
          </p:nvPr>
        </p:nvSpPr>
        <p:spPr/>
        <p:txBody>
          <a:bodyPr/>
          <a:lstStyle/>
          <a:p>
            <a:fld id="{1660BAC9-8CF4-475A-8452-B951A43C5B23}" type="datetimeFigureOut">
              <a:rPr lang="en-US" smtClean="0"/>
              <a:t>5/10/2024</a:t>
            </a:fld>
            <a:endParaRPr lang="en-US"/>
          </a:p>
        </p:txBody>
      </p:sp>
      <p:sp>
        <p:nvSpPr>
          <p:cNvPr id="6" name="Footer Placeholder 5">
            <a:extLst>
              <a:ext uri="{FF2B5EF4-FFF2-40B4-BE49-F238E27FC236}">
                <a16:creationId xmlns:a16="http://schemas.microsoft.com/office/drawing/2014/main" id="{2424E0BD-CEB4-6B52-E6EA-16783C37A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03E4FA-B864-FB4D-96D3-3A807A8F0601}"/>
              </a:ext>
            </a:extLst>
          </p:cNvPr>
          <p:cNvSpPr>
            <a:spLocks noGrp="1"/>
          </p:cNvSpPr>
          <p:nvPr>
            <p:ph type="sldNum" sz="quarter" idx="12"/>
          </p:nvPr>
        </p:nvSpPr>
        <p:spPr/>
        <p:txBody>
          <a:bodyPr/>
          <a:lstStyle/>
          <a:p>
            <a:fld id="{CAEF1F11-144B-45A5-90A8-72B9608F5461}" type="slidenum">
              <a:rPr lang="en-US" smtClean="0"/>
              <a:t>‹#›</a:t>
            </a:fld>
            <a:endParaRPr lang="en-US"/>
          </a:p>
        </p:txBody>
      </p:sp>
    </p:spTree>
    <p:extLst>
      <p:ext uri="{BB962C8B-B14F-4D97-AF65-F5344CB8AC3E}">
        <p14:creationId xmlns:p14="http://schemas.microsoft.com/office/powerpoint/2010/main" val="3704259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B901-FDC4-CD81-D9EF-97FA0E8A0C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CF3E57-D7FB-AE03-1BEE-89888CD9BA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6327CF-54DC-3A8E-4EB6-8F798E7A6A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F577D4-22ED-9498-2DB3-7685266855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07CA98-6517-4227-6A89-3BE8DE5B1C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3C3BBA-9111-ABE2-134E-453BB31D1D68}"/>
              </a:ext>
            </a:extLst>
          </p:cNvPr>
          <p:cNvSpPr>
            <a:spLocks noGrp="1"/>
          </p:cNvSpPr>
          <p:nvPr>
            <p:ph type="dt" sz="half" idx="10"/>
          </p:nvPr>
        </p:nvSpPr>
        <p:spPr/>
        <p:txBody>
          <a:bodyPr/>
          <a:lstStyle/>
          <a:p>
            <a:fld id="{1660BAC9-8CF4-475A-8452-B951A43C5B23}" type="datetimeFigureOut">
              <a:rPr lang="en-US" smtClean="0"/>
              <a:t>5/10/2024</a:t>
            </a:fld>
            <a:endParaRPr lang="en-US"/>
          </a:p>
        </p:txBody>
      </p:sp>
      <p:sp>
        <p:nvSpPr>
          <p:cNvPr id="8" name="Footer Placeholder 7">
            <a:extLst>
              <a:ext uri="{FF2B5EF4-FFF2-40B4-BE49-F238E27FC236}">
                <a16:creationId xmlns:a16="http://schemas.microsoft.com/office/drawing/2014/main" id="{A1B72ED9-B73A-0064-0B83-3C307EF682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322370-E52C-7579-E78B-B60BF499BCF9}"/>
              </a:ext>
            </a:extLst>
          </p:cNvPr>
          <p:cNvSpPr>
            <a:spLocks noGrp="1"/>
          </p:cNvSpPr>
          <p:nvPr>
            <p:ph type="sldNum" sz="quarter" idx="12"/>
          </p:nvPr>
        </p:nvSpPr>
        <p:spPr/>
        <p:txBody>
          <a:bodyPr/>
          <a:lstStyle/>
          <a:p>
            <a:fld id="{CAEF1F11-144B-45A5-90A8-72B9608F5461}" type="slidenum">
              <a:rPr lang="en-US" smtClean="0"/>
              <a:t>‹#›</a:t>
            </a:fld>
            <a:endParaRPr lang="en-US"/>
          </a:p>
        </p:txBody>
      </p:sp>
    </p:spTree>
    <p:extLst>
      <p:ext uri="{BB962C8B-B14F-4D97-AF65-F5344CB8AC3E}">
        <p14:creationId xmlns:p14="http://schemas.microsoft.com/office/powerpoint/2010/main" val="129089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66B3-88C6-5143-9F12-8ADD44BEB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7F951B-3EC6-D337-1C4D-F8394E2997F0}"/>
              </a:ext>
            </a:extLst>
          </p:cNvPr>
          <p:cNvSpPr>
            <a:spLocks noGrp="1"/>
          </p:cNvSpPr>
          <p:nvPr>
            <p:ph type="dt" sz="half" idx="10"/>
          </p:nvPr>
        </p:nvSpPr>
        <p:spPr/>
        <p:txBody>
          <a:bodyPr/>
          <a:lstStyle/>
          <a:p>
            <a:fld id="{1660BAC9-8CF4-475A-8452-B951A43C5B23}" type="datetimeFigureOut">
              <a:rPr lang="en-US" smtClean="0"/>
              <a:t>5/10/2024</a:t>
            </a:fld>
            <a:endParaRPr lang="en-US"/>
          </a:p>
        </p:txBody>
      </p:sp>
      <p:sp>
        <p:nvSpPr>
          <p:cNvPr id="4" name="Footer Placeholder 3">
            <a:extLst>
              <a:ext uri="{FF2B5EF4-FFF2-40B4-BE49-F238E27FC236}">
                <a16:creationId xmlns:a16="http://schemas.microsoft.com/office/drawing/2014/main" id="{7B1D59EA-28B2-C64F-9FB2-CEF7E2F032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B5C2A4-0EDA-70D9-1782-8DEBE404F8D3}"/>
              </a:ext>
            </a:extLst>
          </p:cNvPr>
          <p:cNvSpPr>
            <a:spLocks noGrp="1"/>
          </p:cNvSpPr>
          <p:nvPr>
            <p:ph type="sldNum" sz="quarter" idx="12"/>
          </p:nvPr>
        </p:nvSpPr>
        <p:spPr/>
        <p:txBody>
          <a:bodyPr/>
          <a:lstStyle/>
          <a:p>
            <a:fld id="{CAEF1F11-144B-45A5-90A8-72B9608F5461}" type="slidenum">
              <a:rPr lang="en-US" smtClean="0"/>
              <a:t>‹#›</a:t>
            </a:fld>
            <a:endParaRPr lang="en-US"/>
          </a:p>
        </p:txBody>
      </p:sp>
    </p:spTree>
    <p:extLst>
      <p:ext uri="{BB962C8B-B14F-4D97-AF65-F5344CB8AC3E}">
        <p14:creationId xmlns:p14="http://schemas.microsoft.com/office/powerpoint/2010/main" val="35618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6EF771-080F-DA61-C91D-BA4DD130299D}"/>
              </a:ext>
            </a:extLst>
          </p:cNvPr>
          <p:cNvSpPr>
            <a:spLocks noGrp="1"/>
          </p:cNvSpPr>
          <p:nvPr>
            <p:ph type="dt" sz="half" idx="10"/>
          </p:nvPr>
        </p:nvSpPr>
        <p:spPr/>
        <p:txBody>
          <a:bodyPr/>
          <a:lstStyle/>
          <a:p>
            <a:fld id="{1660BAC9-8CF4-475A-8452-B951A43C5B23}" type="datetimeFigureOut">
              <a:rPr lang="en-US" smtClean="0"/>
              <a:t>5/10/2024</a:t>
            </a:fld>
            <a:endParaRPr lang="en-US"/>
          </a:p>
        </p:txBody>
      </p:sp>
      <p:sp>
        <p:nvSpPr>
          <p:cNvPr id="3" name="Footer Placeholder 2">
            <a:extLst>
              <a:ext uri="{FF2B5EF4-FFF2-40B4-BE49-F238E27FC236}">
                <a16:creationId xmlns:a16="http://schemas.microsoft.com/office/drawing/2014/main" id="{08DCECBF-1F0E-DE04-3B5C-5AF08BC51D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67FD69-6EEF-6669-799A-D6BF51826865}"/>
              </a:ext>
            </a:extLst>
          </p:cNvPr>
          <p:cNvSpPr>
            <a:spLocks noGrp="1"/>
          </p:cNvSpPr>
          <p:nvPr>
            <p:ph type="sldNum" sz="quarter" idx="12"/>
          </p:nvPr>
        </p:nvSpPr>
        <p:spPr/>
        <p:txBody>
          <a:bodyPr/>
          <a:lstStyle/>
          <a:p>
            <a:fld id="{CAEF1F11-144B-45A5-90A8-72B9608F5461}" type="slidenum">
              <a:rPr lang="en-US" smtClean="0"/>
              <a:t>‹#›</a:t>
            </a:fld>
            <a:endParaRPr lang="en-US"/>
          </a:p>
        </p:txBody>
      </p:sp>
    </p:spTree>
    <p:extLst>
      <p:ext uri="{BB962C8B-B14F-4D97-AF65-F5344CB8AC3E}">
        <p14:creationId xmlns:p14="http://schemas.microsoft.com/office/powerpoint/2010/main" val="91180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62B6F90-5AD7-54F3-387C-D9402812F431}"/>
              </a:ext>
            </a:extLst>
          </p:cNvPr>
          <p:cNvSpPr>
            <a:spLocks noGrp="1"/>
          </p:cNvSpPr>
          <p:nvPr>
            <p:ph type="pic" sz="quarter" idx="12"/>
          </p:nvPr>
        </p:nvSpPr>
        <p:spPr>
          <a:xfrm>
            <a:off x="10950765"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9" name="Picture Placeholder 18">
            <a:extLst>
              <a:ext uri="{FF2B5EF4-FFF2-40B4-BE49-F238E27FC236}">
                <a16:creationId xmlns:a16="http://schemas.microsoft.com/office/drawing/2014/main" id="{44886A18-7760-C850-681E-9CBBF8A68563}"/>
              </a:ext>
            </a:extLst>
          </p:cNvPr>
          <p:cNvSpPr>
            <a:spLocks noGrp="1"/>
          </p:cNvSpPr>
          <p:nvPr>
            <p:ph type="pic" sz="quarter" idx="13"/>
          </p:nvPr>
        </p:nvSpPr>
        <p:spPr>
          <a:xfrm>
            <a:off x="13066003"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0" name="Picture Placeholder 19">
            <a:extLst>
              <a:ext uri="{FF2B5EF4-FFF2-40B4-BE49-F238E27FC236}">
                <a16:creationId xmlns:a16="http://schemas.microsoft.com/office/drawing/2014/main" id="{58E504AD-824B-6E1B-5BFC-C60A0323D151}"/>
              </a:ext>
            </a:extLst>
          </p:cNvPr>
          <p:cNvSpPr>
            <a:spLocks noGrp="1"/>
          </p:cNvSpPr>
          <p:nvPr>
            <p:ph type="pic" sz="quarter" idx="14"/>
          </p:nvPr>
        </p:nvSpPr>
        <p:spPr>
          <a:xfrm>
            <a:off x="15181241"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7" name="Picture Placeholder 16">
            <a:extLst>
              <a:ext uri="{FF2B5EF4-FFF2-40B4-BE49-F238E27FC236}">
                <a16:creationId xmlns:a16="http://schemas.microsoft.com/office/drawing/2014/main" id="{B7D101B5-DB8E-B851-7495-16C5CC7F78A9}"/>
              </a:ext>
            </a:extLst>
          </p:cNvPr>
          <p:cNvSpPr>
            <a:spLocks noGrp="1"/>
          </p:cNvSpPr>
          <p:nvPr>
            <p:ph type="pic" sz="quarter" idx="11"/>
          </p:nvPr>
        </p:nvSpPr>
        <p:spPr>
          <a:xfrm>
            <a:off x="8835527" y="1894901"/>
            <a:ext cx="1905919" cy="209320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5" name="Picture Placeholder 14">
            <a:extLst>
              <a:ext uri="{FF2B5EF4-FFF2-40B4-BE49-F238E27FC236}">
                <a16:creationId xmlns:a16="http://schemas.microsoft.com/office/drawing/2014/main" id="{B7907124-640C-6B92-7A9F-CF48C33C927A}"/>
              </a:ext>
            </a:extLst>
          </p:cNvPr>
          <p:cNvSpPr>
            <a:spLocks noGrp="1"/>
          </p:cNvSpPr>
          <p:nvPr>
            <p:ph type="pic" sz="quarter" idx="10"/>
          </p:nvPr>
        </p:nvSpPr>
        <p:spPr>
          <a:xfrm>
            <a:off x="6096001" y="1233889"/>
            <a:ext cx="2530207" cy="3415229"/>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016863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2B90-5A66-7ED4-F6E7-00BE2BBF6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395DD3-505C-9053-085E-826623C5C2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86B633-D9DC-A31C-0358-94B956C09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065B5E-A44D-97A1-26AB-E66E5CB5CF07}"/>
              </a:ext>
            </a:extLst>
          </p:cNvPr>
          <p:cNvSpPr>
            <a:spLocks noGrp="1"/>
          </p:cNvSpPr>
          <p:nvPr>
            <p:ph type="dt" sz="half" idx="10"/>
          </p:nvPr>
        </p:nvSpPr>
        <p:spPr/>
        <p:txBody>
          <a:bodyPr/>
          <a:lstStyle/>
          <a:p>
            <a:fld id="{1660BAC9-8CF4-475A-8452-B951A43C5B23}" type="datetimeFigureOut">
              <a:rPr lang="en-US" smtClean="0"/>
              <a:t>5/10/2024</a:t>
            </a:fld>
            <a:endParaRPr lang="en-US"/>
          </a:p>
        </p:txBody>
      </p:sp>
      <p:sp>
        <p:nvSpPr>
          <p:cNvPr id="6" name="Footer Placeholder 5">
            <a:extLst>
              <a:ext uri="{FF2B5EF4-FFF2-40B4-BE49-F238E27FC236}">
                <a16:creationId xmlns:a16="http://schemas.microsoft.com/office/drawing/2014/main" id="{558C99CD-8484-D31A-4400-735AE95694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C79B71-A653-FA1C-4640-6A8C71AB92F5}"/>
              </a:ext>
            </a:extLst>
          </p:cNvPr>
          <p:cNvSpPr>
            <a:spLocks noGrp="1"/>
          </p:cNvSpPr>
          <p:nvPr>
            <p:ph type="sldNum" sz="quarter" idx="12"/>
          </p:nvPr>
        </p:nvSpPr>
        <p:spPr/>
        <p:txBody>
          <a:bodyPr/>
          <a:lstStyle/>
          <a:p>
            <a:fld id="{CAEF1F11-144B-45A5-90A8-72B9608F5461}" type="slidenum">
              <a:rPr lang="en-US" smtClean="0"/>
              <a:t>‹#›</a:t>
            </a:fld>
            <a:endParaRPr lang="en-US"/>
          </a:p>
        </p:txBody>
      </p:sp>
    </p:spTree>
    <p:extLst>
      <p:ext uri="{BB962C8B-B14F-4D97-AF65-F5344CB8AC3E}">
        <p14:creationId xmlns:p14="http://schemas.microsoft.com/office/powerpoint/2010/main" val="1034547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37C850-6001-FC66-F37C-114D1705E9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2BE204-3DC6-1C61-2C95-7450829E1A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19B39-6D28-7DEF-F581-1C4F0481D3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0BAC9-8CF4-475A-8452-B951A43C5B23}" type="datetimeFigureOut">
              <a:rPr lang="en-US" smtClean="0"/>
              <a:t>5/10/2024</a:t>
            </a:fld>
            <a:endParaRPr lang="en-US"/>
          </a:p>
        </p:txBody>
      </p:sp>
      <p:sp>
        <p:nvSpPr>
          <p:cNvPr id="5" name="Footer Placeholder 4">
            <a:extLst>
              <a:ext uri="{FF2B5EF4-FFF2-40B4-BE49-F238E27FC236}">
                <a16:creationId xmlns:a16="http://schemas.microsoft.com/office/drawing/2014/main" id="{325E1C15-9996-C739-3E62-D65FDC3719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5E44C4-0AD4-5108-B7F0-FB38F9998B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EF1F11-144B-45A5-90A8-72B9608F5461}" type="slidenum">
              <a:rPr lang="en-US" smtClean="0"/>
              <a:t>‹#›</a:t>
            </a:fld>
            <a:endParaRPr lang="en-US"/>
          </a:p>
        </p:txBody>
      </p:sp>
    </p:spTree>
    <p:extLst>
      <p:ext uri="{BB962C8B-B14F-4D97-AF65-F5344CB8AC3E}">
        <p14:creationId xmlns:p14="http://schemas.microsoft.com/office/powerpoint/2010/main" val="2437319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8.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slide" Target="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8.xml"/><Relationship Id="rId6" Type="http://schemas.openxmlformats.org/officeDocument/2006/relationships/image" Target="../media/image3.jpg"/><Relationship Id="rId5" Type="http://schemas.openxmlformats.org/officeDocument/2006/relationships/slide" Target="slide2.xml"/><Relationship Id="rId4" Type="http://schemas.openxmlformats.org/officeDocument/2006/relationships/slide" Target="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4.jpg"/><Relationship Id="rId7" Type="http://schemas.openxmlformats.org/officeDocument/2006/relationships/slide" Target="slide3.xml"/><Relationship Id="rId2" Type="http://schemas.openxmlformats.org/officeDocument/2006/relationships/image" Target="../media/image6.jpg"/><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5.jpg"/><Relationship Id="rId7" Type="http://schemas.openxmlformats.org/officeDocument/2006/relationships/slide" Target="slide4.xml"/><Relationship Id="rId2" Type="http://schemas.openxmlformats.org/officeDocument/2006/relationships/image" Target="../media/image6.jpg"/><Relationship Id="rId1" Type="http://schemas.openxmlformats.org/officeDocument/2006/relationships/slideLayout" Target="../slideLayouts/slideLayout8.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1.xml"/><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0.jpeg"/><Relationship Id="rId7" Type="http://schemas.openxmlformats.org/officeDocument/2006/relationships/slide" Target="slide3.xml"/><Relationship Id="rId2" Type="http://schemas.openxmlformats.org/officeDocument/2006/relationships/image" Target="../media/image9.jpg"/><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slide" Target="slide1.xml"/><Relationship Id="rId10" Type="http://schemas.openxmlformats.org/officeDocument/2006/relationships/image" Target="../media/image11.png"/><Relationship Id="rId4" Type="http://schemas.openxmlformats.org/officeDocument/2006/relationships/image" Target="../media/image8.jpg"/><Relationship Id="rId9" Type="http://schemas.openxmlformats.org/officeDocument/2006/relationships/slide" Target="slide5.xml"/></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9.jpg"/><Relationship Id="rId7" Type="http://schemas.openxmlformats.org/officeDocument/2006/relationships/slide" Target="slide4.xml"/><Relationship Id="rId2" Type="http://schemas.openxmlformats.org/officeDocument/2006/relationships/image" Target="../media/image6.jpg"/><Relationship Id="rId1" Type="http://schemas.openxmlformats.org/officeDocument/2006/relationships/slideLayout" Target="../slideLayouts/slideLayout8.xml"/><Relationship Id="rId6" Type="http://schemas.openxmlformats.org/officeDocument/2006/relationships/slide" Target="slide3.xml"/><Relationship Id="rId5" Type="http://schemas.openxmlformats.org/officeDocument/2006/relationships/slide" Target="slide2.xml"/><Relationship Id="rId10" Type="http://schemas.openxmlformats.org/officeDocument/2006/relationships/image" Target="../media/image11.png"/><Relationship Id="rId4" Type="http://schemas.openxmlformats.org/officeDocument/2006/relationships/slide" Target="slide1.xml"/><Relationship Id="rId9"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xml"/><Relationship Id="rId7" Type="http://schemas.openxmlformats.org/officeDocument/2006/relationships/slide" Target="slide5.xml"/><Relationship Id="rId2" Type="http://schemas.openxmlformats.org/officeDocument/2006/relationships/image" Target="../media/image12.jpg"/><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4114010-FEFC-8BCC-E2FA-471C34CA374F}"/>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1660" t="1171" r="13910" b="734"/>
          <a:stretch/>
        </p:blipFill>
        <p:spPr>
          <a:xfrm>
            <a:off x="6096001" y="1298961"/>
            <a:ext cx="2530207" cy="3350157"/>
          </a:xfrm>
        </p:spPr>
      </p:pic>
      <p:sp>
        <p:nvSpPr>
          <p:cNvPr id="94" name="Freeform: Shape 93">
            <a:hlinkClick r:id="" action="ppaction://hlinkshowjump?jump=nextslide"/>
            <a:extLst>
              <a:ext uri="{FF2B5EF4-FFF2-40B4-BE49-F238E27FC236}">
                <a16:creationId xmlns:a16="http://schemas.microsoft.com/office/drawing/2014/main" id="{3C1D92E8-E176-91D3-40AD-E60F8B5BA5DC}"/>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95" name="Freeform: Shape 94">
            <a:hlinkClick r:id="" action="ppaction://hlinkshowjump?jump=previousslide"/>
            <a:extLst>
              <a:ext uri="{FF2B5EF4-FFF2-40B4-BE49-F238E27FC236}">
                <a16:creationId xmlns:a16="http://schemas.microsoft.com/office/drawing/2014/main" id="{C6BEF023-5085-1DAC-89D5-69F81E97AFE3}"/>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sp>
        <p:nvSpPr>
          <p:cNvPr id="53" name="TextBox 52">
            <a:extLst>
              <a:ext uri="{FF2B5EF4-FFF2-40B4-BE49-F238E27FC236}">
                <a16:creationId xmlns:a16="http://schemas.microsoft.com/office/drawing/2014/main" id="{3A4750AE-F614-3579-5872-82CCF64B2A87}"/>
              </a:ext>
            </a:extLst>
          </p:cNvPr>
          <p:cNvSpPr txBox="1"/>
          <p:nvPr/>
        </p:nvSpPr>
        <p:spPr>
          <a:xfrm>
            <a:off x="6222999" y="4112000"/>
            <a:ext cx="1975946" cy="307777"/>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Zeyad Mohamed</a:t>
            </a:r>
          </a:p>
        </p:txBody>
      </p:sp>
      <p:sp>
        <p:nvSpPr>
          <p:cNvPr id="54" name="TextBox 53">
            <a:extLst>
              <a:ext uri="{FF2B5EF4-FFF2-40B4-BE49-F238E27FC236}">
                <a16:creationId xmlns:a16="http://schemas.microsoft.com/office/drawing/2014/main" id="{AB0AE3B9-6493-A616-73C6-E1C6EE8383A5}"/>
              </a:ext>
            </a:extLst>
          </p:cNvPr>
          <p:cNvSpPr txBox="1"/>
          <p:nvPr/>
        </p:nvSpPr>
        <p:spPr>
          <a:xfrm>
            <a:off x="6245187" y="4360636"/>
            <a:ext cx="1975946" cy="230832"/>
          </a:xfrm>
          <a:prstGeom prst="rect">
            <a:avLst/>
          </a:prstGeom>
          <a:noFill/>
        </p:spPr>
        <p:txBody>
          <a:bodyPr wrap="square" rtlCol="0">
            <a:spAutoFit/>
          </a:bodyPr>
          <a:lstStyle/>
          <a:p>
            <a:r>
              <a:rPr lang="en-US" sz="9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21-01777</a:t>
            </a:r>
          </a:p>
        </p:txBody>
      </p:sp>
      <p:sp>
        <p:nvSpPr>
          <p:cNvPr id="88" name="Oval 87">
            <a:hlinkClick r:id="rId4" action="ppaction://hlinksldjump"/>
            <a:extLst>
              <a:ext uri="{FF2B5EF4-FFF2-40B4-BE49-F238E27FC236}">
                <a16:creationId xmlns:a16="http://schemas.microsoft.com/office/drawing/2014/main" id="{49D48CE7-7D8E-CCEF-02DA-8375B3FF4BDF}"/>
              </a:ext>
            </a:extLst>
          </p:cNvPr>
          <p:cNvSpPr/>
          <p:nvPr/>
        </p:nvSpPr>
        <p:spPr>
          <a:xfrm>
            <a:off x="474134" y="675249"/>
            <a:ext cx="372532" cy="372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TextBox 101">
            <a:extLst>
              <a:ext uri="{FF2B5EF4-FFF2-40B4-BE49-F238E27FC236}">
                <a16:creationId xmlns:a16="http://schemas.microsoft.com/office/drawing/2014/main" id="{0E19CDB6-2DBC-FDB9-808B-3AA8006B8B7A}"/>
              </a:ext>
            </a:extLst>
          </p:cNvPr>
          <p:cNvSpPr txBox="1"/>
          <p:nvPr/>
        </p:nvSpPr>
        <p:spPr>
          <a:xfrm>
            <a:off x="1320798" y="1869934"/>
            <a:ext cx="3471873" cy="523220"/>
          </a:xfrm>
          <a:prstGeom prst="rect">
            <a:avLst/>
          </a:prstGeom>
          <a:noFill/>
        </p:spPr>
        <p:txBody>
          <a:bodyPr wrap="square" rtlCol="0">
            <a:spAutoFit/>
          </a:bodyPr>
          <a:lstStyle/>
          <a:p>
            <a:r>
              <a:rPr lang="en-US" sz="2800" dirty="0">
                <a:solidFill>
                  <a:schemeClr val="bg1"/>
                </a:solidFill>
                <a:latin typeface="Poppins ExtraBold" panose="00000900000000000000" pitchFamily="2" charset="0"/>
                <a:cs typeface="Poppins ExtraBold" panose="00000900000000000000" pitchFamily="2" charset="0"/>
              </a:rPr>
              <a:t>Zeyad</a:t>
            </a:r>
          </a:p>
        </p:txBody>
      </p:sp>
      <p:sp>
        <p:nvSpPr>
          <p:cNvPr id="103" name="TextBox 102">
            <a:extLst>
              <a:ext uri="{FF2B5EF4-FFF2-40B4-BE49-F238E27FC236}">
                <a16:creationId xmlns:a16="http://schemas.microsoft.com/office/drawing/2014/main" id="{52EEDFE7-E0F1-84E0-06D1-CFF92BAF6AC1}"/>
              </a:ext>
            </a:extLst>
          </p:cNvPr>
          <p:cNvSpPr txBox="1"/>
          <p:nvPr/>
        </p:nvSpPr>
        <p:spPr>
          <a:xfrm>
            <a:off x="1320799" y="2533427"/>
            <a:ext cx="3471872" cy="1815882"/>
          </a:xfrm>
          <a:prstGeom prst="rect">
            <a:avLst/>
          </a:prstGeom>
          <a:noFill/>
        </p:spPr>
        <p:txBody>
          <a:bodyPr wrap="square" rtlCol="0">
            <a:spAutoFit/>
          </a:bodyPr>
          <a:lstStyle/>
          <a:p>
            <a:r>
              <a:rPr lang="en-GB" sz="1400" b="0" i="0" dirty="0">
                <a:solidFill>
                  <a:schemeClr val="bg1"/>
                </a:solidFill>
                <a:effectLst/>
                <a:latin typeface="Google Sans"/>
              </a:rPr>
              <a:t>A highly motivated and results-oriented team leader with a proven ability to guide teams towards achieving ambitious goals. He possesses excellent communication and interpersonal skills, fostering a collaborative and positive work environment where team members feel empowered to contribute their best work</a:t>
            </a:r>
            <a:r>
              <a:rPr lang="en-GB" sz="1000" b="0" i="0" dirty="0">
                <a:solidFill>
                  <a:srgbClr val="1F1F1F"/>
                </a:solidFill>
                <a:effectLst/>
                <a:latin typeface="Google Sans"/>
              </a:rPr>
              <a:t>.</a:t>
            </a:r>
            <a:endParaRPr lang="en-US" sz="1000" dirty="0">
              <a:solidFill>
                <a:schemeClr val="bg1">
                  <a:lumMod val="85000"/>
                </a:schemeClr>
              </a:solidFill>
              <a:latin typeface="Poppins" panose="00000500000000000000" pitchFamily="2" charset="0"/>
              <a:cs typeface="Poppins" panose="00000500000000000000" pitchFamily="2" charset="0"/>
            </a:endParaRPr>
          </a:p>
        </p:txBody>
      </p:sp>
      <p:sp>
        <p:nvSpPr>
          <p:cNvPr id="104" name="Rectangle: Rounded Corners 103">
            <a:extLst>
              <a:ext uri="{FF2B5EF4-FFF2-40B4-BE49-F238E27FC236}">
                <a16:creationId xmlns:a16="http://schemas.microsoft.com/office/drawing/2014/main" id="{F54755D1-D160-2EC9-5699-A17840ACDB31}"/>
              </a:ext>
            </a:extLst>
          </p:cNvPr>
          <p:cNvSpPr/>
          <p:nvPr/>
        </p:nvSpPr>
        <p:spPr>
          <a:xfrm>
            <a:off x="1347380" y="4422595"/>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Team Leader</a:t>
            </a:r>
          </a:p>
        </p:txBody>
      </p:sp>
      <p:pic>
        <p:nvPicPr>
          <p:cNvPr id="24" name="Picture Placeholder 29" descr="A person in a suit&#10;&#10;Description automatically generated">
            <a:extLst>
              <a:ext uri="{FF2B5EF4-FFF2-40B4-BE49-F238E27FC236}">
                <a16:creationId xmlns:a16="http://schemas.microsoft.com/office/drawing/2014/main" id="{2AD2442D-8509-B342-9AC2-970A1AF41EEA}"/>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t="8813" b="8813"/>
          <a:stretch>
            <a:fillRect/>
          </a:stretch>
        </p:blipFill>
        <p:spPr>
          <a:xfrm>
            <a:off x="8835527" y="1894901"/>
            <a:ext cx="1905919" cy="2093204"/>
          </a:xfrm>
        </p:spPr>
      </p:pic>
      <p:sp>
        <p:nvSpPr>
          <p:cNvPr id="25" name="TextBox 24">
            <a:extLst>
              <a:ext uri="{FF2B5EF4-FFF2-40B4-BE49-F238E27FC236}">
                <a16:creationId xmlns:a16="http://schemas.microsoft.com/office/drawing/2014/main" id="{DBFDDB6E-B4CE-1099-8372-90ACB05E5042}"/>
              </a:ext>
            </a:extLst>
          </p:cNvPr>
          <p:cNvSpPr txBox="1"/>
          <p:nvPr/>
        </p:nvSpPr>
        <p:spPr>
          <a:xfrm>
            <a:off x="8939805"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Abdelrahman Ahmed</a:t>
            </a:r>
          </a:p>
        </p:txBody>
      </p:sp>
      <p:sp>
        <p:nvSpPr>
          <p:cNvPr id="26" name="TextBox 25">
            <a:extLst>
              <a:ext uri="{FF2B5EF4-FFF2-40B4-BE49-F238E27FC236}">
                <a16:creationId xmlns:a16="http://schemas.microsoft.com/office/drawing/2014/main" id="{D29CB049-C435-B452-EC20-9F54C22F6A45}"/>
              </a:ext>
            </a:extLst>
          </p:cNvPr>
          <p:cNvSpPr txBox="1"/>
          <p:nvPr/>
        </p:nvSpPr>
        <p:spPr>
          <a:xfrm>
            <a:off x="8939805"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21-00235</a:t>
            </a:r>
          </a:p>
        </p:txBody>
      </p:sp>
      <p:pic>
        <p:nvPicPr>
          <p:cNvPr id="29" name="Picture Placeholder 31">
            <a:extLst>
              <a:ext uri="{FF2B5EF4-FFF2-40B4-BE49-F238E27FC236}">
                <a16:creationId xmlns:a16="http://schemas.microsoft.com/office/drawing/2014/main" id="{B7D1D002-5D16-3751-8D10-5516F33FDD6C}"/>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5336" b="15336"/>
          <a:stretch/>
        </p:blipFill>
        <p:spPr>
          <a:xfrm>
            <a:off x="10950765" y="1894901"/>
            <a:ext cx="1905919" cy="2093204"/>
          </a:xfrm>
        </p:spPr>
      </p:pic>
      <p:sp>
        <p:nvSpPr>
          <p:cNvPr id="30" name="TextBox 29">
            <a:extLst>
              <a:ext uri="{FF2B5EF4-FFF2-40B4-BE49-F238E27FC236}">
                <a16:creationId xmlns:a16="http://schemas.microsoft.com/office/drawing/2014/main" id="{7B546759-2602-8AEC-74E6-F291EBCDC71C}"/>
              </a:ext>
            </a:extLst>
          </p:cNvPr>
          <p:cNvSpPr txBox="1"/>
          <p:nvPr/>
        </p:nvSpPr>
        <p:spPr>
          <a:xfrm>
            <a:off x="11055043" y="3530030"/>
            <a:ext cx="1801641" cy="261610"/>
          </a:xfrm>
          <a:prstGeom prst="rect">
            <a:avLst/>
          </a:prstGeom>
          <a:noFill/>
        </p:spPr>
        <p:txBody>
          <a:bodyPr wrap="square" rtlCol="0">
            <a:spAutoFit/>
          </a:bodyPr>
          <a:lstStyle/>
          <a:p>
            <a:r>
              <a:rPr lang="en-US" sz="1100" dirty="0" err="1">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Jovaney</a:t>
            </a:r>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 Atef</a:t>
            </a:r>
          </a:p>
        </p:txBody>
      </p:sp>
      <p:sp>
        <p:nvSpPr>
          <p:cNvPr id="31" name="TextBox 30">
            <a:extLst>
              <a:ext uri="{FF2B5EF4-FFF2-40B4-BE49-F238E27FC236}">
                <a16:creationId xmlns:a16="http://schemas.microsoft.com/office/drawing/2014/main" id="{F3CC8D4E-A56B-320B-A2E0-487C18575E37}"/>
              </a:ext>
            </a:extLst>
          </p:cNvPr>
          <p:cNvSpPr txBox="1"/>
          <p:nvPr/>
        </p:nvSpPr>
        <p:spPr>
          <a:xfrm>
            <a:off x="11055043"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21-00826</a:t>
            </a:r>
          </a:p>
        </p:txBody>
      </p:sp>
    </p:spTree>
    <p:extLst>
      <p:ext uri="{BB962C8B-B14F-4D97-AF65-F5344CB8AC3E}">
        <p14:creationId xmlns:p14="http://schemas.microsoft.com/office/powerpoint/2010/main" val="265307059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6F5EE"/>
          </a:solidFill>
          <a:ln/>
        </p:spPr>
        <p:txBody>
          <a:bodyPr/>
          <a:lstStyle/>
          <a:p>
            <a:endParaRPr lang="en-US" sz="1500"/>
          </a:p>
        </p:txBody>
      </p:sp>
      <p:sp>
        <p:nvSpPr>
          <p:cNvPr id="3" name="Shape 1"/>
          <p:cNvSpPr/>
          <p:nvPr/>
        </p:nvSpPr>
        <p:spPr>
          <a:xfrm>
            <a:off x="0" y="0"/>
            <a:ext cx="12192000" cy="6858000"/>
          </a:xfrm>
          <a:prstGeom prst="rect">
            <a:avLst/>
          </a:prstGeom>
          <a:solidFill>
            <a:srgbClr val="FFFFFF"/>
          </a:solidFill>
          <a:ln/>
        </p:spPr>
        <p:txBody>
          <a:bodyPr/>
          <a:lstStyle/>
          <a:p>
            <a:endParaRPr lang="en-US" sz="1500"/>
          </a:p>
        </p:txBody>
      </p:sp>
      <p:pic>
        <p:nvPicPr>
          <p:cNvPr id="4" name="Image 0" descr="preencoded.png"/>
          <p:cNvPicPr>
            <a:picLocks noChangeAspect="1"/>
          </p:cNvPicPr>
          <p:nvPr/>
        </p:nvPicPr>
        <p:blipFill>
          <a:blip r:embed="rId3"/>
          <a:stretch>
            <a:fillRect/>
          </a:stretch>
        </p:blipFill>
        <p:spPr>
          <a:xfrm>
            <a:off x="7626350" y="0"/>
            <a:ext cx="4572000" cy="6858000"/>
          </a:xfrm>
          <a:prstGeom prst="rect">
            <a:avLst/>
          </a:prstGeom>
        </p:spPr>
      </p:pic>
      <p:sp>
        <p:nvSpPr>
          <p:cNvPr id="5" name="Text 2"/>
          <p:cNvSpPr/>
          <p:nvPr/>
        </p:nvSpPr>
        <p:spPr>
          <a:xfrm>
            <a:off x="694333" y="904379"/>
            <a:ext cx="6231334" cy="1157288"/>
          </a:xfrm>
          <a:prstGeom prst="rect">
            <a:avLst/>
          </a:prstGeom>
          <a:noFill/>
          <a:ln/>
        </p:spPr>
        <p:txBody>
          <a:bodyPr wrap="square" rtlCol="0" anchor="t"/>
          <a:lstStyle/>
          <a:p>
            <a:pPr>
              <a:lnSpc>
                <a:spcPts val="4556"/>
              </a:lnSpc>
            </a:pPr>
            <a:r>
              <a:rPr lang="en-US" sz="3645" b="1" dirty="0">
                <a:solidFill>
                  <a:srgbClr val="333F70"/>
                </a:solidFill>
                <a:latin typeface="Unbounded" pitchFamily="34" charset="0"/>
                <a:ea typeface="Unbounded" pitchFamily="34" charset="-122"/>
                <a:cs typeface="Unbounded" pitchFamily="34" charset="-120"/>
              </a:rPr>
              <a:t>Random Forest Algorithms</a:t>
            </a:r>
            <a:endParaRPr lang="en-US" sz="3645" dirty="0"/>
          </a:p>
        </p:txBody>
      </p:sp>
      <p:sp>
        <p:nvSpPr>
          <p:cNvPr id="6" name="Text 3"/>
          <p:cNvSpPr/>
          <p:nvPr/>
        </p:nvSpPr>
        <p:spPr>
          <a:xfrm>
            <a:off x="694333" y="2339380"/>
            <a:ext cx="6231334" cy="1480840"/>
          </a:xfrm>
          <a:prstGeom prst="rect">
            <a:avLst/>
          </a:prstGeom>
          <a:noFill/>
          <a:ln/>
        </p:spPr>
        <p:txBody>
          <a:bodyPr wrap="square" rtlCol="0" anchor="t"/>
          <a:lstStyle/>
          <a:p>
            <a:pPr>
              <a:lnSpc>
                <a:spcPts val="2332"/>
              </a:lnSpc>
            </a:pPr>
            <a:r>
              <a:rPr lang="en-US" sz="1458" dirty="0">
                <a:solidFill>
                  <a:srgbClr val="333F70"/>
                </a:solidFill>
                <a:latin typeface="Open Sans" pitchFamily="34" charset="0"/>
                <a:ea typeface="Open Sans" pitchFamily="34" charset="-122"/>
                <a:cs typeface="Open Sans" pitchFamily="34" charset="-120"/>
              </a:rPr>
              <a:t>Random Forest is an ensemble learning algorithm that combines multiple decision trees to improve the accuracy and robustness of pattern recognition models. By aggregating the predictions of many individual trees, Random Forest can handle complex, nonlinear relationships in data and mitigate the risk of overfitting.</a:t>
            </a:r>
            <a:endParaRPr lang="en-US" sz="1458" dirty="0"/>
          </a:p>
        </p:txBody>
      </p:sp>
      <p:sp>
        <p:nvSpPr>
          <p:cNvPr id="7" name="Text 4"/>
          <p:cNvSpPr/>
          <p:nvPr/>
        </p:nvSpPr>
        <p:spPr>
          <a:xfrm>
            <a:off x="990501" y="4028480"/>
            <a:ext cx="5935167" cy="592336"/>
          </a:xfrm>
          <a:prstGeom prst="rect">
            <a:avLst/>
          </a:prstGeom>
          <a:noFill/>
          <a:ln/>
        </p:spPr>
        <p:txBody>
          <a:bodyPr wrap="square" rtlCol="0" anchor="t"/>
          <a:lstStyle/>
          <a:p>
            <a:pPr marL="285739" indent="-285739">
              <a:lnSpc>
                <a:spcPts val="2332"/>
              </a:lnSpc>
              <a:buSzPct val="100000"/>
              <a:buChar char="•"/>
            </a:pPr>
            <a:r>
              <a:rPr lang="en-US" sz="1458" dirty="0">
                <a:solidFill>
                  <a:srgbClr val="333F70"/>
                </a:solidFill>
                <a:latin typeface="Open Sans" pitchFamily="34" charset="0"/>
                <a:ea typeface="Open Sans" pitchFamily="34" charset="-122"/>
                <a:cs typeface="Open Sans" pitchFamily="34" charset="-120"/>
              </a:rPr>
              <a:t>Constructs a forest of decision trees using random subsets of features</a:t>
            </a:r>
            <a:endParaRPr lang="en-US" sz="1458" dirty="0"/>
          </a:p>
        </p:txBody>
      </p:sp>
      <p:sp>
        <p:nvSpPr>
          <p:cNvPr id="8" name="Text 5"/>
          <p:cNvSpPr/>
          <p:nvPr/>
        </p:nvSpPr>
        <p:spPr>
          <a:xfrm>
            <a:off x="990501" y="4694833"/>
            <a:ext cx="5935167" cy="592336"/>
          </a:xfrm>
          <a:prstGeom prst="rect">
            <a:avLst/>
          </a:prstGeom>
          <a:noFill/>
          <a:ln/>
        </p:spPr>
        <p:txBody>
          <a:bodyPr wrap="square" rtlCol="0" anchor="t"/>
          <a:lstStyle/>
          <a:p>
            <a:pPr marL="285739" indent="-285739">
              <a:lnSpc>
                <a:spcPts val="2332"/>
              </a:lnSpc>
              <a:buSzPct val="100000"/>
              <a:buChar char="•"/>
            </a:pPr>
            <a:r>
              <a:rPr lang="en-US" sz="1458" dirty="0">
                <a:solidFill>
                  <a:srgbClr val="333F70"/>
                </a:solidFill>
                <a:latin typeface="Open Sans" pitchFamily="34" charset="0"/>
                <a:ea typeface="Open Sans" pitchFamily="34" charset="-122"/>
                <a:cs typeface="Open Sans" pitchFamily="34" charset="-120"/>
              </a:rPr>
              <a:t>Ensembles the predictions of the individual trees to make a final classification or regression</a:t>
            </a:r>
            <a:endParaRPr lang="en-US" sz="1458" dirty="0"/>
          </a:p>
        </p:txBody>
      </p:sp>
      <p:sp>
        <p:nvSpPr>
          <p:cNvPr id="9" name="Text 6"/>
          <p:cNvSpPr/>
          <p:nvPr/>
        </p:nvSpPr>
        <p:spPr>
          <a:xfrm>
            <a:off x="990501" y="5361186"/>
            <a:ext cx="5935167" cy="592336"/>
          </a:xfrm>
          <a:prstGeom prst="rect">
            <a:avLst/>
          </a:prstGeom>
          <a:noFill/>
          <a:ln/>
        </p:spPr>
        <p:txBody>
          <a:bodyPr wrap="square" rtlCol="0" anchor="t"/>
          <a:lstStyle/>
          <a:p>
            <a:pPr marL="285739" indent="-285739">
              <a:lnSpc>
                <a:spcPts val="2332"/>
              </a:lnSpc>
              <a:buSzPct val="100000"/>
              <a:buChar char="•"/>
            </a:pPr>
            <a:r>
              <a:rPr lang="en-US" sz="1458" dirty="0">
                <a:solidFill>
                  <a:srgbClr val="333F70"/>
                </a:solidFill>
                <a:latin typeface="Open Sans" pitchFamily="34" charset="0"/>
                <a:ea typeface="Open Sans" pitchFamily="34" charset="-122"/>
                <a:cs typeface="Open Sans" pitchFamily="34" charset="-120"/>
              </a:rPr>
              <a:t>Enables effective handling of high-dimensional, noisy data with correlated features</a:t>
            </a:r>
          </a:p>
          <a:p>
            <a:pPr marL="285739" indent="-285739">
              <a:lnSpc>
                <a:spcPts val="2332"/>
              </a:lnSpc>
              <a:buSzPct val="100000"/>
              <a:buChar char="•"/>
            </a:pPr>
            <a:endParaRPr lang="en-US" sz="1458" dirty="0">
              <a:solidFill>
                <a:srgbClr val="333F70"/>
              </a:solidFill>
              <a:latin typeface="Open Sans" pitchFamily="34" charset="0"/>
              <a:ea typeface="Open Sans" pitchFamily="34" charset="-122"/>
              <a:cs typeface="Open Sans" pitchFamily="34" charset="-120"/>
            </a:endParaRPr>
          </a:p>
          <a:p>
            <a:pPr>
              <a:lnSpc>
                <a:spcPts val="2332"/>
              </a:lnSpc>
              <a:buSzPct val="100000"/>
            </a:pPr>
            <a:r>
              <a:rPr lang="en-US" sz="1458" dirty="0">
                <a:solidFill>
                  <a:srgbClr val="333F70"/>
                </a:solidFill>
                <a:latin typeface="Open Sans" pitchFamily="34" charset="0"/>
                <a:ea typeface="Open Sans" pitchFamily="34" charset="-122"/>
                <a:cs typeface="Open Sans" pitchFamily="34" charset="-120"/>
              </a:rPr>
              <a:t>Accuracy: 77.8%</a:t>
            </a:r>
            <a:endParaRPr lang="en-US" sz="1458"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6F5EE"/>
          </a:solidFill>
          <a:ln/>
        </p:spPr>
        <p:txBody>
          <a:bodyPr/>
          <a:lstStyle/>
          <a:p>
            <a:endParaRPr lang="en-US" sz="1500"/>
          </a:p>
        </p:txBody>
      </p:sp>
      <p:sp>
        <p:nvSpPr>
          <p:cNvPr id="3" name="Shape 1"/>
          <p:cNvSpPr/>
          <p:nvPr/>
        </p:nvSpPr>
        <p:spPr>
          <a:xfrm>
            <a:off x="0" y="0"/>
            <a:ext cx="12192000" cy="6858000"/>
          </a:xfrm>
          <a:prstGeom prst="rect">
            <a:avLst/>
          </a:prstGeom>
          <a:solidFill>
            <a:srgbClr val="FFFFFF"/>
          </a:solidFill>
          <a:ln/>
        </p:spPr>
        <p:txBody>
          <a:bodyPr/>
          <a:lstStyle/>
          <a:p>
            <a:endParaRPr lang="en-US" sz="1500"/>
          </a:p>
        </p:txBody>
      </p:sp>
      <p:sp>
        <p:nvSpPr>
          <p:cNvPr id="5" name="Text 2"/>
          <p:cNvSpPr/>
          <p:nvPr/>
        </p:nvSpPr>
        <p:spPr>
          <a:xfrm>
            <a:off x="5266333" y="1052513"/>
            <a:ext cx="6231334" cy="1157288"/>
          </a:xfrm>
          <a:prstGeom prst="rect">
            <a:avLst/>
          </a:prstGeom>
          <a:noFill/>
          <a:ln/>
        </p:spPr>
        <p:txBody>
          <a:bodyPr wrap="square" rtlCol="0" anchor="t"/>
          <a:lstStyle/>
          <a:p>
            <a:pPr>
              <a:lnSpc>
                <a:spcPts val="4556"/>
              </a:lnSpc>
            </a:pPr>
            <a:r>
              <a:rPr lang="en-US" sz="3645" b="1" dirty="0">
                <a:solidFill>
                  <a:srgbClr val="333F70"/>
                </a:solidFill>
                <a:latin typeface="Unbounded" pitchFamily="34" charset="0"/>
                <a:ea typeface="Unbounded" pitchFamily="34" charset="-122"/>
                <a:cs typeface="Unbounded" pitchFamily="34" charset="-120"/>
              </a:rPr>
              <a:t>Decision Tree Algorithms</a:t>
            </a:r>
            <a:endParaRPr lang="en-US" sz="3645" dirty="0"/>
          </a:p>
        </p:txBody>
      </p:sp>
      <p:sp>
        <p:nvSpPr>
          <p:cNvPr id="6" name="Text 3"/>
          <p:cNvSpPr/>
          <p:nvPr/>
        </p:nvSpPr>
        <p:spPr>
          <a:xfrm>
            <a:off x="5266333" y="2487513"/>
            <a:ext cx="6231334" cy="1184672"/>
          </a:xfrm>
          <a:prstGeom prst="rect">
            <a:avLst/>
          </a:prstGeom>
          <a:noFill/>
          <a:ln/>
        </p:spPr>
        <p:txBody>
          <a:bodyPr wrap="square" rtlCol="0" anchor="t"/>
          <a:lstStyle/>
          <a:p>
            <a:pPr>
              <a:lnSpc>
                <a:spcPts val="2332"/>
              </a:lnSpc>
            </a:pPr>
            <a:r>
              <a:rPr lang="en-US" sz="1458" dirty="0">
                <a:solidFill>
                  <a:srgbClr val="333F70"/>
                </a:solidFill>
                <a:latin typeface="Open Sans" pitchFamily="34" charset="0"/>
                <a:ea typeface="Open Sans" pitchFamily="34" charset="-122"/>
                <a:cs typeface="Open Sans" pitchFamily="34" charset="-120"/>
              </a:rPr>
              <a:t>Decision trees are versatile pattern recognition models that recursively partition the input space to make predictions. By learning a hierarchy of if-then-else rules, decision trees can effectively capture complex, nonlinear relationships in data.</a:t>
            </a:r>
            <a:endParaRPr lang="en-US" sz="1458" dirty="0"/>
          </a:p>
        </p:txBody>
      </p:sp>
      <p:sp>
        <p:nvSpPr>
          <p:cNvPr id="7" name="Text 4"/>
          <p:cNvSpPr/>
          <p:nvPr/>
        </p:nvSpPr>
        <p:spPr>
          <a:xfrm>
            <a:off x="5562501" y="3880445"/>
            <a:ext cx="5935167" cy="592336"/>
          </a:xfrm>
          <a:prstGeom prst="rect">
            <a:avLst/>
          </a:prstGeom>
          <a:noFill/>
          <a:ln/>
        </p:spPr>
        <p:txBody>
          <a:bodyPr wrap="square" rtlCol="0" anchor="t"/>
          <a:lstStyle/>
          <a:p>
            <a:pPr marL="285739" indent="-285739">
              <a:lnSpc>
                <a:spcPts val="2332"/>
              </a:lnSpc>
              <a:buSzPct val="100000"/>
              <a:buFont typeface="+mj-lt"/>
              <a:buAutoNum type="arabicPeriod"/>
            </a:pPr>
            <a:r>
              <a:rPr lang="en-US" sz="1458" dirty="0">
                <a:solidFill>
                  <a:srgbClr val="333F70"/>
                </a:solidFill>
                <a:latin typeface="Open Sans" pitchFamily="34" charset="0"/>
                <a:ea typeface="Open Sans" pitchFamily="34" charset="-122"/>
                <a:cs typeface="Open Sans" pitchFamily="34" charset="-120"/>
              </a:rPr>
              <a:t>Build a tree-like model of </a:t>
            </a:r>
            <a:r>
              <a:rPr lang="en-US" sz="1458" b="1" dirty="0">
                <a:solidFill>
                  <a:srgbClr val="333F70"/>
                </a:solidFill>
                <a:latin typeface="Open Sans" pitchFamily="34" charset="0"/>
                <a:ea typeface="Open Sans" pitchFamily="34" charset="-122"/>
                <a:cs typeface="Open Sans" pitchFamily="34" charset="-120"/>
              </a:rPr>
              <a:t>decisions</a:t>
            </a:r>
            <a:r>
              <a:rPr lang="en-US" sz="1458" dirty="0">
                <a:solidFill>
                  <a:srgbClr val="333F70"/>
                </a:solidFill>
                <a:latin typeface="Open Sans" pitchFamily="34" charset="0"/>
                <a:ea typeface="Open Sans" pitchFamily="34" charset="-122"/>
                <a:cs typeface="Open Sans" pitchFamily="34" charset="-120"/>
              </a:rPr>
              <a:t> and their possible </a:t>
            </a:r>
            <a:r>
              <a:rPr lang="en-US" sz="1458" b="1" dirty="0">
                <a:solidFill>
                  <a:srgbClr val="333F70"/>
                </a:solidFill>
                <a:latin typeface="Open Sans" pitchFamily="34" charset="0"/>
                <a:ea typeface="Open Sans" pitchFamily="34" charset="-122"/>
                <a:cs typeface="Open Sans" pitchFamily="34" charset="-120"/>
              </a:rPr>
              <a:t>consequences</a:t>
            </a:r>
            <a:endParaRPr lang="en-US" sz="1458" dirty="0"/>
          </a:p>
        </p:txBody>
      </p:sp>
      <p:sp>
        <p:nvSpPr>
          <p:cNvPr id="8" name="Text 5"/>
          <p:cNvSpPr/>
          <p:nvPr/>
        </p:nvSpPr>
        <p:spPr>
          <a:xfrm>
            <a:off x="5562501" y="4546799"/>
            <a:ext cx="5935167" cy="592336"/>
          </a:xfrm>
          <a:prstGeom prst="rect">
            <a:avLst/>
          </a:prstGeom>
          <a:noFill/>
          <a:ln/>
        </p:spPr>
        <p:txBody>
          <a:bodyPr wrap="square" rtlCol="0" anchor="t"/>
          <a:lstStyle/>
          <a:p>
            <a:pPr marL="285739" indent="-285739">
              <a:lnSpc>
                <a:spcPts val="2332"/>
              </a:lnSpc>
              <a:buSzPct val="100000"/>
              <a:buFont typeface="+mj-lt"/>
              <a:buAutoNum type="arabicPeriod" startAt="2"/>
            </a:pPr>
            <a:r>
              <a:rPr lang="en-US" sz="1458" dirty="0">
                <a:solidFill>
                  <a:srgbClr val="333F70"/>
                </a:solidFill>
                <a:latin typeface="Open Sans" pitchFamily="34" charset="0"/>
                <a:ea typeface="Open Sans" pitchFamily="34" charset="-122"/>
                <a:cs typeface="Open Sans" pitchFamily="34" charset="-120"/>
              </a:rPr>
              <a:t>Recursively split the data based on the feature that provides the </a:t>
            </a:r>
            <a:r>
              <a:rPr lang="en-US" sz="1458" u="sng" dirty="0">
                <a:solidFill>
                  <a:srgbClr val="333F70"/>
                </a:solidFill>
                <a:latin typeface="Open Sans" pitchFamily="34" charset="0"/>
                <a:ea typeface="Open Sans" pitchFamily="34" charset="-122"/>
                <a:cs typeface="Open Sans" pitchFamily="34" charset="-120"/>
              </a:rPr>
              <a:t>greatest information gain</a:t>
            </a:r>
            <a:endParaRPr lang="en-US" sz="1458" dirty="0"/>
          </a:p>
        </p:txBody>
      </p:sp>
      <p:sp>
        <p:nvSpPr>
          <p:cNvPr id="9" name="Text 6"/>
          <p:cNvSpPr/>
          <p:nvPr/>
        </p:nvSpPr>
        <p:spPr>
          <a:xfrm>
            <a:off x="5562501" y="5213152"/>
            <a:ext cx="5935167" cy="592336"/>
          </a:xfrm>
          <a:prstGeom prst="rect">
            <a:avLst/>
          </a:prstGeom>
          <a:noFill/>
          <a:ln/>
        </p:spPr>
        <p:txBody>
          <a:bodyPr wrap="square" rtlCol="0" anchor="t"/>
          <a:lstStyle/>
          <a:p>
            <a:pPr marL="285739" indent="-285739">
              <a:lnSpc>
                <a:spcPts val="2332"/>
              </a:lnSpc>
              <a:buSzPct val="100000"/>
              <a:buFont typeface="+mj-lt"/>
              <a:buAutoNum type="arabicPeriod" startAt="3"/>
            </a:pPr>
            <a:r>
              <a:rPr lang="en-US" sz="1458" dirty="0">
                <a:solidFill>
                  <a:srgbClr val="333F70"/>
                </a:solidFill>
                <a:latin typeface="Open Sans" pitchFamily="34" charset="0"/>
                <a:ea typeface="Open Sans" pitchFamily="34" charset="-122"/>
                <a:cs typeface="Open Sans" pitchFamily="34" charset="-120"/>
              </a:rPr>
              <a:t>Handle both </a:t>
            </a:r>
            <a:r>
              <a:rPr lang="en-US" sz="1458" b="1" dirty="0">
                <a:solidFill>
                  <a:srgbClr val="333F70"/>
                </a:solidFill>
                <a:latin typeface="Open Sans" pitchFamily="34" charset="0"/>
                <a:ea typeface="Open Sans" pitchFamily="34" charset="-122"/>
                <a:cs typeface="Open Sans" pitchFamily="34" charset="-120"/>
              </a:rPr>
              <a:t>categorical</a:t>
            </a:r>
            <a:r>
              <a:rPr lang="en-US" sz="1458" dirty="0">
                <a:solidFill>
                  <a:srgbClr val="333F70"/>
                </a:solidFill>
                <a:latin typeface="Open Sans" pitchFamily="34" charset="0"/>
                <a:ea typeface="Open Sans" pitchFamily="34" charset="-122"/>
                <a:cs typeface="Open Sans" pitchFamily="34" charset="-120"/>
              </a:rPr>
              <a:t> and </a:t>
            </a:r>
            <a:r>
              <a:rPr lang="en-US" sz="1458" b="1" dirty="0">
                <a:solidFill>
                  <a:srgbClr val="333F70"/>
                </a:solidFill>
                <a:latin typeface="Open Sans" pitchFamily="34" charset="0"/>
                <a:ea typeface="Open Sans" pitchFamily="34" charset="-122"/>
                <a:cs typeface="Open Sans" pitchFamily="34" charset="-120"/>
              </a:rPr>
              <a:t>numerical</a:t>
            </a:r>
            <a:r>
              <a:rPr lang="en-US" sz="1458" dirty="0">
                <a:solidFill>
                  <a:srgbClr val="333F70"/>
                </a:solidFill>
                <a:latin typeface="Open Sans" pitchFamily="34" charset="0"/>
                <a:ea typeface="Open Sans" pitchFamily="34" charset="-122"/>
                <a:cs typeface="Open Sans" pitchFamily="34" charset="-120"/>
              </a:rPr>
              <a:t> data, making them highly flexible</a:t>
            </a:r>
          </a:p>
          <a:p>
            <a:pPr marL="285739" indent="-285739">
              <a:lnSpc>
                <a:spcPts val="2332"/>
              </a:lnSpc>
              <a:buSzPct val="100000"/>
              <a:buFont typeface="+mj-lt"/>
              <a:buAutoNum type="arabicPeriod" startAt="3"/>
            </a:pPr>
            <a:endParaRPr lang="en-US" sz="1458" dirty="0">
              <a:solidFill>
                <a:srgbClr val="333F70"/>
              </a:solidFill>
              <a:latin typeface="Open Sans" pitchFamily="34" charset="0"/>
              <a:ea typeface="Open Sans" pitchFamily="34" charset="-122"/>
              <a:cs typeface="Open Sans" pitchFamily="34" charset="-120"/>
            </a:endParaRPr>
          </a:p>
          <a:p>
            <a:pPr>
              <a:lnSpc>
                <a:spcPts val="2332"/>
              </a:lnSpc>
              <a:buSzPct val="100000"/>
            </a:pPr>
            <a:r>
              <a:rPr lang="en-US" sz="1458" dirty="0">
                <a:solidFill>
                  <a:srgbClr val="333F70"/>
                </a:solidFill>
                <a:latin typeface="Open Sans" pitchFamily="34" charset="0"/>
                <a:ea typeface="Open Sans" pitchFamily="34" charset="-122"/>
                <a:cs typeface="Open Sans" pitchFamily="34" charset="-120"/>
              </a:rPr>
              <a:t>Accuracy:60.3%</a:t>
            </a:r>
            <a:endParaRPr lang="en-US" sz="1458" dirty="0"/>
          </a:p>
        </p:txBody>
      </p:sp>
      <p:pic>
        <p:nvPicPr>
          <p:cNvPr id="11" name="Image 0" descr="preencoded.png">
            <a:extLst>
              <a:ext uri="{FF2B5EF4-FFF2-40B4-BE49-F238E27FC236}">
                <a16:creationId xmlns:a16="http://schemas.microsoft.com/office/drawing/2014/main" id="{91287104-E890-D942-693E-43430BD91B0B}"/>
              </a:ext>
            </a:extLst>
          </p:cNvPr>
          <p:cNvPicPr>
            <a:picLocks noChangeAspect="1"/>
          </p:cNvPicPr>
          <p:nvPr/>
        </p:nvPicPr>
        <p:blipFill>
          <a:blip r:embed="rId3"/>
          <a:stretch>
            <a:fillRect/>
          </a:stretch>
        </p:blipFill>
        <p:spPr>
          <a:xfrm>
            <a:off x="0" y="0"/>
            <a:ext cx="4572000" cy="6858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6F5EE"/>
          </a:solidFill>
          <a:ln/>
        </p:spPr>
        <p:txBody>
          <a:bodyPr/>
          <a:lstStyle/>
          <a:p>
            <a:endParaRPr lang="en-US" sz="1500"/>
          </a:p>
        </p:txBody>
      </p:sp>
      <p:sp>
        <p:nvSpPr>
          <p:cNvPr id="3" name="Shape 1"/>
          <p:cNvSpPr/>
          <p:nvPr/>
        </p:nvSpPr>
        <p:spPr>
          <a:xfrm>
            <a:off x="0" y="0"/>
            <a:ext cx="12192000" cy="6858000"/>
          </a:xfrm>
          <a:prstGeom prst="rect">
            <a:avLst/>
          </a:prstGeom>
          <a:solidFill>
            <a:srgbClr val="FFFFFF"/>
          </a:solidFill>
          <a:ln/>
        </p:spPr>
        <p:txBody>
          <a:bodyPr/>
          <a:lstStyle/>
          <a:p>
            <a:endParaRPr lang="en-US" sz="1500"/>
          </a:p>
        </p:txBody>
      </p:sp>
      <p:pic>
        <p:nvPicPr>
          <p:cNvPr id="4" name="Image 0" descr="preencoded.png"/>
          <p:cNvPicPr>
            <a:picLocks noChangeAspect="1"/>
          </p:cNvPicPr>
          <p:nvPr/>
        </p:nvPicPr>
        <p:blipFill>
          <a:blip r:embed="rId3"/>
          <a:stretch>
            <a:fillRect/>
          </a:stretch>
        </p:blipFill>
        <p:spPr>
          <a:xfrm>
            <a:off x="7626350" y="0"/>
            <a:ext cx="4572000" cy="6858000"/>
          </a:xfrm>
          <a:prstGeom prst="rect">
            <a:avLst/>
          </a:prstGeom>
        </p:spPr>
      </p:pic>
      <p:sp>
        <p:nvSpPr>
          <p:cNvPr id="5" name="Text 2"/>
          <p:cNvSpPr/>
          <p:nvPr/>
        </p:nvSpPr>
        <p:spPr>
          <a:xfrm>
            <a:off x="694333" y="1489870"/>
            <a:ext cx="4752678" cy="578644"/>
          </a:xfrm>
          <a:prstGeom prst="rect">
            <a:avLst/>
          </a:prstGeom>
          <a:noFill/>
          <a:ln/>
        </p:spPr>
        <p:txBody>
          <a:bodyPr wrap="none" rtlCol="0" anchor="t"/>
          <a:lstStyle/>
          <a:p>
            <a:pPr>
              <a:lnSpc>
                <a:spcPts val="4556"/>
              </a:lnSpc>
            </a:pPr>
            <a:r>
              <a:rPr lang="en-US" sz="3645" b="1" dirty="0">
                <a:solidFill>
                  <a:srgbClr val="333F70"/>
                </a:solidFill>
                <a:latin typeface="Unbounded" pitchFamily="34" charset="0"/>
                <a:ea typeface="Unbounded" pitchFamily="34" charset="-122"/>
                <a:cs typeface="Unbounded" pitchFamily="34" charset="-120"/>
              </a:rPr>
              <a:t>SVM Algorithms</a:t>
            </a:r>
            <a:endParaRPr lang="en-US" sz="3645" dirty="0"/>
          </a:p>
        </p:txBody>
      </p:sp>
      <p:sp>
        <p:nvSpPr>
          <p:cNvPr id="6" name="Text 3"/>
          <p:cNvSpPr/>
          <p:nvPr/>
        </p:nvSpPr>
        <p:spPr>
          <a:xfrm>
            <a:off x="694333" y="2346226"/>
            <a:ext cx="6231334" cy="1184672"/>
          </a:xfrm>
          <a:prstGeom prst="rect">
            <a:avLst/>
          </a:prstGeom>
          <a:noFill/>
          <a:ln/>
        </p:spPr>
        <p:txBody>
          <a:bodyPr wrap="square" rtlCol="0" anchor="t"/>
          <a:lstStyle/>
          <a:p>
            <a:pPr>
              <a:lnSpc>
                <a:spcPts val="2332"/>
              </a:lnSpc>
            </a:pPr>
            <a:r>
              <a:rPr lang="en-US" sz="1458" dirty="0">
                <a:solidFill>
                  <a:srgbClr val="333F70"/>
                </a:solidFill>
                <a:latin typeface="Open Sans" pitchFamily="34" charset="0"/>
                <a:ea typeface="Open Sans" pitchFamily="34" charset="-122"/>
                <a:cs typeface="Open Sans" pitchFamily="34" charset="-120"/>
              </a:rPr>
              <a:t>Support Vector Machines (SVMs) are powerful supervised learning algorithms used for both classification and regression tasks in pattern recognition. SVMs find the optimal hyperplane that maximizes the margin between classes, resulting in highly accurate and robust models.</a:t>
            </a:r>
            <a:endParaRPr lang="en-US" sz="1458" dirty="0"/>
          </a:p>
        </p:txBody>
      </p:sp>
      <p:sp>
        <p:nvSpPr>
          <p:cNvPr id="7" name="Text 4"/>
          <p:cNvSpPr/>
          <p:nvPr/>
        </p:nvSpPr>
        <p:spPr>
          <a:xfrm>
            <a:off x="990501" y="3739158"/>
            <a:ext cx="5935167" cy="296168"/>
          </a:xfrm>
          <a:prstGeom prst="rect">
            <a:avLst/>
          </a:prstGeom>
          <a:noFill/>
          <a:ln/>
        </p:spPr>
        <p:txBody>
          <a:bodyPr wrap="none" rtlCol="0" anchor="t"/>
          <a:lstStyle/>
          <a:p>
            <a:pPr marL="285739" indent="-285739">
              <a:lnSpc>
                <a:spcPts val="2332"/>
              </a:lnSpc>
              <a:buSzPct val="100000"/>
              <a:buFont typeface="+mj-lt"/>
              <a:buAutoNum type="arabicPeriod"/>
            </a:pPr>
            <a:r>
              <a:rPr lang="en-US" sz="1458" dirty="0">
                <a:solidFill>
                  <a:srgbClr val="333F70"/>
                </a:solidFill>
                <a:latin typeface="Open Sans" pitchFamily="34" charset="0"/>
                <a:ea typeface="Open Sans" pitchFamily="34" charset="-122"/>
                <a:cs typeface="Open Sans" pitchFamily="34" charset="-120"/>
              </a:rPr>
              <a:t>Constructs a hyperplane to separate classes with maximum margin</a:t>
            </a:r>
            <a:endParaRPr lang="en-US" sz="1458" dirty="0"/>
          </a:p>
        </p:txBody>
      </p:sp>
      <p:sp>
        <p:nvSpPr>
          <p:cNvPr id="8" name="Text 5"/>
          <p:cNvSpPr/>
          <p:nvPr/>
        </p:nvSpPr>
        <p:spPr>
          <a:xfrm>
            <a:off x="990501" y="4109344"/>
            <a:ext cx="5935167" cy="592336"/>
          </a:xfrm>
          <a:prstGeom prst="rect">
            <a:avLst/>
          </a:prstGeom>
          <a:noFill/>
          <a:ln/>
        </p:spPr>
        <p:txBody>
          <a:bodyPr wrap="square" rtlCol="0" anchor="t"/>
          <a:lstStyle/>
          <a:p>
            <a:pPr marL="285739" indent="-285739">
              <a:lnSpc>
                <a:spcPts val="2332"/>
              </a:lnSpc>
              <a:buSzPct val="100000"/>
              <a:buFont typeface="+mj-lt"/>
              <a:buAutoNum type="arabicPeriod" startAt="2"/>
            </a:pPr>
            <a:r>
              <a:rPr lang="en-US" sz="1458" dirty="0">
                <a:solidFill>
                  <a:srgbClr val="333F70"/>
                </a:solidFill>
                <a:latin typeface="Open Sans" pitchFamily="34" charset="0"/>
                <a:ea typeface="Open Sans" pitchFamily="34" charset="-122"/>
                <a:cs typeface="Open Sans" pitchFamily="34" charset="-120"/>
              </a:rPr>
              <a:t>Handles complex, nonlinear relationships by mapping data to higher-dimensional spaces</a:t>
            </a:r>
            <a:endParaRPr lang="en-US" sz="1458" dirty="0"/>
          </a:p>
        </p:txBody>
      </p:sp>
      <p:sp>
        <p:nvSpPr>
          <p:cNvPr id="9" name="Text 6"/>
          <p:cNvSpPr/>
          <p:nvPr/>
        </p:nvSpPr>
        <p:spPr>
          <a:xfrm>
            <a:off x="990501" y="4775696"/>
            <a:ext cx="5935167" cy="592336"/>
          </a:xfrm>
          <a:prstGeom prst="rect">
            <a:avLst/>
          </a:prstGeom>
          <a:noFill/>
          <a:ln/>
        </p:spPr>
        <p:txBody>
          <a:bodyPr wrap="square" rtlCol="0" anchor="t"/>
          <a:lstStyle/>
          <a:p>
            <a:pPr marL="285739" indent="-285739">
              <a:lnSpc>
                <a:spcPts val="2332"/>
              </a:lnSpc>
              <a:buSzPct val="100000"/>
              <a:buFont typeface="+mj-lt"/>
              <a:buAutoNum type="arabicPeriod" startAt="3"/>
            </a:pPr>
            <a:r>
              <a:rPr lang="en-US" sz="1458" dirty="0">
                <a:solidFill>
                  <a:srgbClr val="333F70"/>
                </a:solidFill>
                <a:latin typeface="Open Sans" pitchFamily="34" charset="0"/>
                <a:ea typeface="Open Sans" pitchFamily="34" charset="-122"/>
                <a:cs typeface="Open Sans" pitchFamily="34" charset="-120"/>
              </a:rPr>
              <a:t>Provides excellent performance on high-dimensional datasets with relatively few training samples</a:t>
            </a:r>
          </a:p>
          <a:p>
            <a:pPr marL="285739" indent="-285739">
              <a:lnSpc>
                <a:spcPts val="2332"/>
              </a:lnSpc>
              <a:buSzPct val="100000"/>
              <a:buFont typeface="+mj-lt"/>
              <a:buAutoNum type="arabicPeriod" startAt="3"/>
            </a:pPr>
            <a:endParaRPr lang="en-US" sz="1458" dirty="0">
              <a:solidFill>
                <a:srgbClr val="333F70"/>
              </a:solidFill>
              <a:latin typeface="Open Sans" pitchFamily="34" charset="0"/>
              <a:ea typeface="Open Sans" pitchFamily="34" charset="-122"/>
              <a:cs typeface="Open Sans" pitchFamily="34" charset="-120"/>
            </a:endParaRPr>
          </a:p>
          <a:p>
            <a:pPr>
              <a:lnSpc>
                <a:spcPts val="2332"/>
              </a:lnSpc>
              <a:buSzPct val="100000"/>
            </a:pPr>
            <a:r>
              <a:rPr lang="en-US" sz="1458" dirty="0">
                <a:solidFill>
                  <a:srgbClr val="333F70"/>
                </a:solidFill>
                <a:latin typeface="Open Sans" pitchFamily="34" charset="0"/>
                <a:ea typeface="Open Sans" pitchFamily="34" charset="-122"/>
                <a:cs typeface="Open Sans" pitchFamily="34" charset="-120"/>
              </a:rPr>
              <a:t>Accuracy: 67.8%</a:t>
            </a:r>
            <a:endParaRPr lang="en-US" sz="1458" dirty="0"/>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6F5EE"/>
          </a:solidFill>
          <a:ln/>
        </p:spPr>
        <p:txBody>
          <a:bodyPr/>
          <a:lstStyle/>
          <a:p>
            <a:endParaRPr lang="en-US" sz="1500"/>
          </a:p>
        </p:txBody>
      </p:sp>
      <p:sp>
        <p:nvSpPr>
          <p:cNvPr id="3" name="Shape 1"/>
          <p:cNvSpPr/>
          <p:nvPr/>
        </p:nvSpPr>
        <p:spPr>
          <a:xfrm>
            <a:off x="0" y="0"/>
            <a:ext cx="12192000" cy="6858000"/>
          </a:xfrm>
          <a:prstGeom prst="rect">
            <a:avLst/>
          </a:prstGeom>
          <a:solidFill>
            <a:srgbClr val="FFFFFF"/>
          </a:solidFill>
          <a:ln/>
        </p:spPr>
        <p:txBody>
          <a:bodyPr/>
          <a:lstStyle/>
          <a:p>
            <a:endParaRPr lang="en-US" sz="1500"/>
          </a:p>
        </p:txBody>
      </p:sp>
      <p:pic>
        <p:nvPicPr>
          <p:cNvPr id="4" name="Image 0" descr="preencoded.png"/>
          <p:cNvPicPr>
            <a:picLocks noChangeAspect="1"/>
          </p:cNvPicPr>
          <p:nvPr/>
        </p:nvPicPr>
        <p:blipFill>
          <a:blip r:embed="rId3"/>
          <a:stretch>
            <a:fillRect/>
          </a:stretch>
        </p:blipFill>
        <p:spPr>
          <a:xfrm>
            <a:off x="-6350" y="0"/>
            <a:ext cx="4572000" cy="6858000"/>
          </a:xfrm>
          <a:prstGeom prst="rect">
            <a:avLst/>
          </a:prstGeom>
        </p:spPr>
      </p:pic>
      <p:sp>
        <p:nvSpPr>
          <p:cNvPr id="5" name="Text 2"/>
          <p:cNvSpPr/>
          <p:nvPr/>
        </p:nvSpPr>
        <p:spPr>
          <a:xfrm>
            <a:off x="5266333" y="1052513"/>
            <a:ext cx="6231334" cy="1157288"/>
          </a:xfrm>
          <a:prstGeom prst="rect">
            <a:avLst/>
          </a:prstGeom>
          <a:noFill/>
          <a:ln/>
        </p:spPr>
        <p:txBody>
          <a:bodyPr wrap="square" rtlCol="0" anchor="t"/>
          <a:lstStyle/>
          <a:p>
            <a:pPr>
              <a:lnSpc>
                <a:spcPts val="4556"/>
              </a:lnSpc>
            </a:pPr>
            <a:r>
              <a:rPr lang="en-US" sz="3645" b="1" dirty="0">
                <a:solidFill>
                  <a:srgbClr val="333F70"/>
                </a:solidFill>
                <a:latin typeface="Unbounded" pitchFamily="34" charset="0"/>
                <a:ea typeface="Unbounded" pitchFamily="34" charset="-122"/>
                <a:cs typeface="Unbounded" pitchFamily="34" charset="-120"/>
              </a:rPr>
              <a:t>Naive Bayes Algorithms</a:t>
            </a:r>
            <a:endParaRPr lang="en-US" sz="3645" dirty="0"/>
          </a:p>
        </p:txBody>
      </p:sp>
      <p:sp>
        <p:nvSpPr>
          <p:cNvPr id="6" name="Text 3"/>
          <p:cNvSpPr/>
          <p:nvPr/>
        </p:nvSpPr>
        <p:spPr>
          <a:xfrm>
            <a:off x="5266333" y="2487513"/>
            <a:ext cx="6231334" cy="1184672"/>
          </a:xfrm>
          <a:prstGeom prst="rect">
            <a:avLst/>
          </a:prstGeom>
          <a:noFill/>
          <a:ln/>
        </p:spPr>
        <p:txBody>
          <a:bodyPr wrap="square" rtlCol="0" anchor="t"/>
          <a:lstStyle/>
          <a:p>
            <a:pPr>
              <a:lnSpc>
                <a:spcPts val="2332"/>
              </a:lnSpc>
            </a:pPr>
            <a:r>
              <a:rPr lang="en-US" sz="1458" dirty="0">
                <a:solidFill>
                  <a:srgbClr val="333F70"/>
                </a:solidFill>
                <a:latin typeface="Open Sans" pitchFamily="34" charset="0"/>
                <a:ea typeface="Open Sans" pitchFamily="34" charset="-122"/>
                <a:cs typeface="Open Sans" pitchFamily="34" charset="-120"/>
              </a:rPr>
              <a:t>Naive Bayes is a simple yet powerful probabilistic machine learning algorithm used for pattern recognition tasks. It relies on the strong independence assumption to efficiently model complex relationships in data, making it a popular choice for classification problems.</a:t>
            </a:r>
            <a:endParaRPr lang="en-US" sz="1458" dirty="0"/>
          </a:p>
        </p:txBody>
      </p:sp>
      <p:sp>
        <p:nvSpPr>
          <p:cNvPr id="7" name="Text 4"/>
          <p:cNvSpPr/>
          <p:nvPr/>
        </p:nvSpPr>
        <p:spPr>
          <a:xfrm>
            <a:off x="5562501" y="3880445"/>
            <a:ext cx="5935167" cy="592336"/>
          </a:xfrm>
          <a:prstGeom prst="rect">
            <a:avLst/>
          </a:prstGeom>
          <a:noFill/>
          <a:ln/>
        </p:spPr>
        <p:txBody>
          <a:bodyPr wrap="square" rtlCol="0" anchor="t"/>
          <a:lstStyle/>
          <a:p>
            <a:pPr marL="285739" indent="-285739">
              <a:lnSpc>
                <a:spcPts val="2332"/>
              </a:lnSpc>
              <a:buSzPct val="100000"/>
              <a:buFont typeface="+mj-lt"/>
              <a:buAutoNum type="arabicPeriod"/>
            </a:pPr>
            <a:r>
              <a:rPr lang="en-US" sz="1458" dirty="0">
                <a:solidFill>
                  <a:srgbClr val="333F70"/>
                </a:solidFill>
                <a:latin typeface="Open Sans" pitchFamily="34" charset="0"/>
                <a:ea typeface="Open Sans" pitchFamily="34" charset="-122"/>
                <a:cs typeface="Open Sans" pitchFamily="34" charset="-120"/>
              </a:rPr>
              <a:t>Applies </a:t>
            </a:r>
            <a:r>
              <a:rPr lang="en-US" sz="1458" b="1" dirty="0">
                <a:solidFill>
                  <a:srgbClr val="333F70"/>
                </a:solidFill>
                <a:latin typeface="Open Sans" pitchFamily="34" charset="0"/>
                <a:ea typeface="Open Sans" pitchFamily="34" charset="-122"/>
                <a:cs typeface="Open Sans" pitchFamily="34" charset="-120"/>
              </a:rPr>
              <a:t>Bayes' theorem</a:t>
            </a:r>
            <a:r>
              <a:rPr lang="en-US" sz="1458" dirty="0">
                <a:solidFill>
                  <a:srgbClr val="333F70"/>
                </a:solidFill>
                <a:latin typeface="Open Sans" pitchFamily="34" charset="0"/>
                <a:ea typeface="Open Sans" pitchFamily="34" charset="-122"/>
                <a:cs typeface="Open Sans" pitchFamily="34" charset="-120"/>
              </a:rPr>
              <a:t> to calculate the probability of a class given the observed features</a:t>
            </a:r>
            <a:endParaRPr lang="en-US" sz="1458" dirty="0"/>
          </a:p>
        </p:txBody>
      </p:sp>
      <p:sp>
        <p:nvSpPr>
          <p:cNvPr id="8" name="Text 5"/>
          <p:cNvSpPr/>
          <p:nvPr/>
        </p:nvSpPr>
        <p:spPr>
          <a:xfrm>
            <a:off x="5562501" y="4546799"/>
            <a:ext cx="5935167" cy="592336"/>
          </a:xfrm>
          <a:prstGeom prst="rect">
            <a:avLst/>
          </a:prstGeom>
          <a:noFill/>
          <a:ln/>
        </p:spPr>
        <p:txBody>
          <a:bodyPr wrap="square" rtlCol="0" anchor="t"/>
          <a:lstStyle/>
          <a:p>
            <a:pPr marL="285739" indent="-285739">
              <a:lnSpc>
                <a:spcPts val="2332"/>
              </a:lnSpc>
              <a:buSzPct val="100000"/>
              <a:buFont typeface="+mj-lt"/>
              <a:buAutoNum type="arabicPeriod" startAt="2"/>
            </a:pPr>
            <a:r>
              <a:rPr lang="en-US" sz="1458" dirty="0">
                <a:solidFill>
                  <a:srgbClr val="333F70"/>
                </a:solidFill>
                <a:latin typeface="Open Sans" pitchFamily="34" charset="0"/>
                <a:ea typeface="Open Sans" pitchFamily="34" charset="-122"/>
                <a:cs typeface="Open Sans" pitchFamily="34" charset="-120"/>
              </a:rPr>
              <a:t>Assumes </a:t>
            </a:r>
            <a:r>
              <a:rPr lang="en-US" sz="1458" u="sng" dirty="0">
                <a:solidFill>
                  <a:srgbClr val="333F70"/>
                </a:solidFill>
                <a:latin typeface="Open Sans" pitchFamily="34" charset="0"/>
                <a:ea typeface="Open Sans" pitchFamily="34" charset="-122"/>
                <a:cs typeface="Open Sans" pitchFamily="34" charset="-120"/>
              </a:rPr>
              <a:t>independence</a:t>
            </a:r>
            <a:r>
              <a:rPr lang="en-US" sz="1458" dirty="0">
                <a:solidFill>
                  <a:srgbClr val="333F70"/>
                </a:solidFill>
                <a:latin typeface="Open Sans" pitchFamily="34" charset="0"/>
                <a:ea typeface="Open Sans" pitchFamily="34" charset="-122"/>
                <a:cs typeface="Open Sans" pitchFamily="34" charset="-120"/>
              </a:rPr>
              <a:t> between features, which simplifies the computations</a:t>
            </a:r>
            <a:endParaRPr lang="en-US" sz="1458" dirty="0"/>
          </a:p>
        </p:txBody>
      </p:sp>
      <p:sp>
        <p:nvSpPr>
          <p:cNvPr id="9" name="Text 6"/>
          <p:cNvSpPr/>
          <p:nvPr/>
        </p:nvSpPr>
        <p:spPr>
          <a:xfrm>
            <a:off x="5562501" y="5213152"/>
            <a:ext cx="5935167" cy="592336"/>
          </a:xfrm>
          <a:prstGeom prst="rect">
            <a:avLst/>
          </a:prstGeom>
          <a:noFill/>
          <a:ln/>
        </p:spPr>
        <p:txBody>
          <a:bodyPr wrap="square" rtlCol="0" anchor="t"/>
          <a:lstStyle/>
          <a:p>
            <a:pPr marL="285739" indent="-285739">
              <a:lnSpc>
                <a:spcPts val="2332"/>
              </a:lnSpc>
              <a:buSzPct val="100000"/>
              <a:buFont typeface="+mj-lt"/>
              <a:buAutoNum type="arabicPeriod" startAt="3"/>
            </a:pPr>
            <a:r>
              <a:rPr lang="en-US" sz="1458" dirty="0">
                <a:solidFill>
                  <a:srgbClr val="333F70"/>
                </a:solidFill>
                <a:latin typeface="Open Sans" pitchFamily="34" charset="0"/>
                <a:ea typeface="Open Sans" pitchFamily="34" charset="-122"/>
                <a:cs typeface="Open Sans" pitchFamily="34" charset="-120"/>
              </a:rPr>
              <a:t>Excels at handling </a:t>
            </a:r>
            <a:r>
              <a:rPr lang="en-US" sz="1458" b="1" dirty="0">
                <a:solidFill>
                  <a:srgbClr val="333F70"/>
                </a:solidFill>
                <a:latin typeface="Open Sans" pitchFamily="34" charset="0"/>
                <a:ea typeface="Open Sans" pitchFamily="34" charset="-122"/>
                <a:cs typeface="Open Sans" pitchFamily="34" charset="-120"/>
              </a:rPr>
              <a:t>high-dimensional</a:t>
            </a:r>
            <a:r>
              <a:rPr lang="en-US" sz="1458" dirty="0">
                <a:solidFill>
                  <a:srgbClr val="333F70"/>
                </a:solidFill>
                <a:latin typeface="Open Sans" pitchFamily="34" charset="0"/>
                <a:ea typeface="Open Sans" pitchFamily="34" charset="-122"/>
                <a:cs typeface="Open Sans" pitchFamily="34" charset="-120"/>
              </a:rPr>
              <a:t> datasets and </a:t>
            </a:r>
            <a:r>
              <a:rPr lang="en-US" sz="1458" b="1" dirty="0">
                <a:solidFill>
                  <a:srgbClr val="333F70"/>
                </a:solidFill>
                <a:latin typeface="Open Sans" pitchFamily="34" charset="0"/>
                <a:ea typeface="Open Sans" pitchFamily="34" charset="-122"/>
                <a:cs typeface="Open Sans" pitchFamily="34" charset="-120"/>
              </a:rPr>
              <a:t>categorical</a:t>
            </a:r>
            <a:r>
              <a:rPr lang="en-US" sz="1458" dirty="0">
                <a:solidFill>
                  <a:srgbClr val="333F70"/>
                </a:solidFill>
                <a:latin typeface="Open Sans" pitchFamily="34" charset="0"/>
                <a:ea typeface="Open Sans" pitchFamily="34" charset="-122"/>
                <a:cs typeface="Open Sans" pitchFamily="34" charset="-120"/>
              </a:rPr>
              <a:t> variables </a:t>
            </a:r>
          </a:p>
          <a:p>
            <a:pPr marL="285739" indent="-285739">
              <a:lnSpc>
                <a:spcPts val="2332"/>
              </a:lnSpc>
              <a:buSzPct val="100000"/>
              <a:buFont typeface="+mj-lt"/>
              <a:buAutoNum type="arabicPeriod" startAt="3"/>
            </a:pPr>
            <a:endParaRPr lang="en-US" sz="1458" dirty="0">
              <a:solidFill>
                <a:srgbClr val="333F70"/>
              </a:solidFill>
              <a:latin typeface="Open Sans" pitchFamily="34" charset="0"/>
              <a:ea typeface="Open Sans" pitchFamily="34" charset="-122"/>
              <a:cs typeface="Open Sans" pitchFamily="34" charset="-120"/>
            </a:endParaRPr>
          </a:p>
          <a:p>
            <a:pPr>
              <a:lnSpc>
                <a:spcPts val="2332"/>
              </a:lnSpc>
              <a:buSzPct val="100000"/>
            </a:pPr>
            <a:r>
              <a:rPr lang="en-US" sz="1458" dirty="0">
                <a:solidFill>
                  <a:srgbClr val="333F70"/>
                </a:solidFill>
                <a:latin typeface="Open Sans" pitchFamily="34" charset="0"/>
                <a:ea typeface="Open Sans" pitchFamily="34" charset="-122"/>
                <a:cs typeface="Open Sans" pitchFamily="34" charset="-120"/>
              </a:rPr>
              <a:t>Accuracy : 61.3%</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6F5EE"/>
          </a:solidFill>
          <a:ln/>
        </p:spPr>
        <p:txBody>
          <a:bodyPr/>
          <a:lstStyle/>
          <a:p>
            <a:endParaRPr lang="en-US" sz="1500"/>
          </a:p>
        </p:txBody>
      </p:sp>
      <p:sp>
        <p:nvSpPr>
          <p:cNvPr id="3" name="Shape 1"/>
          <p:cNvSpPr/>
          <p:nvPr/>
        </p:nvSpPr>
        <p:spPr>
          <a:xfrm>
            <a:off x="0" y="0"/>
            <a:ext cx="12192000" cy="6858000"/>
          </a:xfrm>
          <a:prstGeom prst="rect">
            <a:avLst/>
          </a:prstGeom>
          <a:solidFill>
            <a:srgbClr val="FFFFFF"/>
          </a:solidFill>
          <a:ln/>
        </p:spPr>
        <p:txBody>
          <a:bodyPr/>
          <a:lstStyle/>
          <a:p>
            <a:endParaRPr lang="en-US" sz="1500"/>
          </a:p>
        </p:txBody>
      </p:sp>
      <p:pic>
        <p:nvPicPr>
          <p:cNvPr id="4" name="Image 0" descr="preencoded.png"/>
          <p:cNvPicPr>
            <a:picLocks noChangeAspect="1"/>
          </p:cNvPicPr>
          <p:nvPr/>
        </p:nvPicPr>
        <p:blipFill>
          <a:blip r:embed="rId3"/>
          <a:stretch>
            <a:fillRect/>
          </a:stretch>
        </p:blipFill>
        <p:spPr>
          <a:xfrm>
            <a:off x="-6350" y="0"/>
            <a:ext cx="4572000" cy="6858000"/>
          </a:xfrm>
          <a:prstGeom prst="rect">
            <a:avLst/>
          </a:prstGeom>
        </p:spPr>
      </p:pic>
      <p:sp>
        <p:nvSpPr>
          <p:cNvPr id="5" name="Text 2"/>
          <p:cNvSpPr/>
          <p:nvPr/>
        </p:nvSpPr>
        <p:spPr>
          <a:xfrm>
            <a:off x="5266333" y="1971080"/>
            <a:ext cx="6231334" cy="1157288"/>
          </a:xfrm>
          <a:prstGeom prst="rect">
            <a:avLst/>
          </a:prstGeom>
          <a:noFill/>
          <a:ln/>
        </p:spPr>
        <p:txBody>
          <a:bodyPr wrap="square" rtlCol="0" anchor="t"/>
          <a:lstStyle/>
          <a:p>
            <a:pPr>
              <a:lnSpc>
                <a:spcPts val="4556"/>
              </a:lnSpc>
            </a:pPr>
            <a:r>
              <a:rPr lang="en-US" sz="3645" b="1" dirty="0">
                <a:solidFill>
                  <a:srgbClr val="333F70"/>
                </a:solidFill>
                <a:latin typeface="Unbounded" pitchFamily="34" charset="0"/>
                <a:ea typeface="Unbounded" pitchFamily="34" charset="-122"/>
                <a:cs typeface="Unbounded" pitchFamily="34" charset="-120"/>
              </a:rPr>
              <a:t>Challenges in Pattern Recognition</a:t>
            </a:r>
            <a:endParaRPr lang="en-US" sz="3645" dirty="0"/>
          </a:p>
        </p:txBody>
      </p:sp>
      <p:sp>
        <p:nvSpPr>
          <p:cNvPr id="6" name="Text 3"/>
          <p:cNvSpPr/>
          <p:nvPr/>
        </p:nvSpPr>
        <p:spPr>
          <a:xfrm>
            <a:off x="5266333" y="3406081"/>
            <a:ext cx="6231334" cy="1480840"/>
          </a:xfrm>
          <a:prstGeom prst="rect">
            <a:avLst/>
          </a:prstGeom>
          <a:noFill/>
          <a:ln/>
        </p:spPr>
        <p:txBody>
          <a:bodyPr wrap="square" rtlCol="0" anchor="t"/>
          <a:lstStyle/>
          <a:p>
            <a:pPr>
              <a:lnSpc>
                <a:spcPts val="2332"/>
              </a:lnSpc>
            </a:pPr>
            <a:r>
              <a:rPr lang="en-US" sz="1458" dirty="0">
                <a:solidFill>
                  <a:srgbClr val="333F70"/>
                </a:solidFill>
                <a:latin typeface="Open Sans" pitchFamily="34" charset="0"/>
                <a:ea typeface="Open Sans" pitchFamily="34" charset="-122"/>
                <a:cs typeface="Open Sans" pitchFamily="34" charset="-120"/>
              </a:rPr>
              <a:t>We faced a lot of problems during the project like having a lot of outliers and errors with the implementation of several functions. </a:t>
            </a:r>
          </a:p>
          <a:p>
            <a:pPr>
              <a:lnSpc>
                <a:spcPts val="2332"/>
              </a:lnSpc>
            </a:pPr>
            <a:r>
              <a:rPr lang="en-US" sz="1458" dirty="0">
                <a:solidFill>
                  <a:srgbClr val="333F70"/>
                </a:solidFill>
                <a:latin typeface="Open Sans" pitchFamily="34" charset="0"/>
                <a:ea typeface="Open Sans" pitchFamily="34" charset="-122"/>
                <a:cs typeface="Open Sans" pitchFamily="34" charset="-120"/>
              </a:rPr>
              <a:t>And in the tight schedule we were given w managed to implement 6 different models and run them without any errors.</a:t>
            </a:r>
            <a:endParaRPr lang="en-US" sz="1458" dirty="0"/>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6F5EE"/>
          </a:solidFill>
          <a:ln/>
        </p:spPr>
        <p:txBody>
          <a:bodyPr/>
          <a:lstStyle/>
          <a:p>
            <a:endParaRPr lang="en-US" sz="1500"/>
          </a:p>
        </p:txBody>
      </p:sp>
      <p:sp>
        <p:nvSpPr>
          <p:cNvPr id="3" name="Shape 1"/>
          <p:cNvSpPr/>
          <p:nvPr/>
        </p:nvSpPr>
        <p:spPr>
          <a:xfrm>
            <a:off x="0" y="0"/>
            <a:ext cx="12192000" cy="6858000"/>
          </a:xfrm>
          <a:prstGeom prst="rect">
            <a:avLst/>
          </a:prstGeom>
          <a:solidFill>
            <a:srgbClr val="FFFFFF"/>
          </a:solidFill>
          <a:ln/>
        </p:spPr>
        <p:txBody>
          <a:bodyPr/>
          <a:lstStyle/>
          <a:p>
            <a:endParaRPr lang="en-US" sz="1500"/>
          </a:p>
        </p:txBody>
      </p:sp>
      <p:sp>
        <p:nvSpPr>
          <p:cNvPr id="7" name="Text 4"/>
          <p:cNvSpPr/>
          <p:nvPr/>
        </p:nvSpPr>
        <p:spPr>
          <a:xfrm>
            <a:off x="694333" y="4257477"/>
            <a:ext cx="6231334" cy="888504"/>
          </a:xfrm>
          <a:prstGeom prst="rect">
            <a:avLst/>
          </a:prstGeom>
          <a:noFill/>
          <a:ln/>
        </p:spPr>
        <p:txBody>
          <a:bodyPr wrap="square" rtlCol="0" anchor="t"/>
          <a:lstStyle/>
          <a:p>
            <a:pPr>
              <a:lnSpc>
                <a:spcPts val="2332"/>
              </a:lnSpc>
            </a:pPr>
            <a:endParaRPr lang="en-US" sz="1458" dirty="0"/>
          </a:p>
        </p:txBody>
      </p:sp>
      <p:sp>
        <p:nvSpPr>
          <p:cNvPr id="8" name="Text 2"/>
          <p:cNvSpPr/>
          <p:nvPr/>
        </p:nvSpPr>
        <p:spPr>
          <a:xfrm>
            <a:off x="4421228" y="0"/>
            <a:ext cx="4857254" cy="578644"/>
          </a:xfrm>
          <a:prstGeom prst="rect">
            <a:avLst/>
          </a:prstGeom>
          <a:noFill/>
          <a:ln/>
        </p:spPr>
        <p:txBody>
          <a:bodyPr wrap="none" rtlCol="0" anchor="t"/>
          <a:lstStyle/>
          <a:p>
            <a:pPr>
              <a:lnSpc>
                <a:spcPts val="4556"/>
              </a:lnSpc>
            </a:pPr>
            <a:r>
              <a:rPr lang="en-US" sz="3645" b="1" dirty="0">
                <a:solidFill>
                  <a:srgbClr val="333F70"/>
                </a:solidFill>
                <a:latin typeface="Unbounded" pitchFamily="34" charset="0"/>
                <a:ea typeface="Unbounded" pitchFamily="34" charset="-122"/>
                <a:cs typeface="Unbounded" pitchFamily="34" charset="-120"/>
              </a:rPr>
              <a:t>Cross-Validation</a:t>
            </a:r>
            <a:endParaRPr lang="en-US" sz="3645" dirty="0"/>
          </a:p>
        </p:txBody>
      </p:sp>
      <p:pic>
        <p:nvPicPr>
          <p:cNvPr id="9" name="Picture 2">
            <a:extLst>
              <a:ext uri="{FF2B5EF4-FFF2-40B4-BE49-F238E27FC236}">
                <a16:creationId xmlns:a16="http://schemas.microsoft.com/office/drawing/2014/main" id="{0F16A488-C36E-3A61-44F6-787790961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657" y="563419"/>
            <a:ext cx="9905688" cy="629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6F5EE"/>
          </a:solidFill>
          <a:ln/>
        </p:spPr>
        <p:txBody>
          <a:bodyPr/>
          <a:lstStyle/>
          <a:p>
            <a:endParaRPr lang="en-US" sz="1500"/>
          </a:p>
        </p:txBody>
      </p:sp>
      <p:sp>
        <p:nvSpPr>
          <p:cNvPr id="3" name="Shape 1"/>
          <p:cNvSpPr/>
          <p:nvPr/>
        </p:nvSpPr>
        <p:spPr>
          <a:xfrm>
            <a:off x="0" y="0"/>
            <a:ext cx="12192000" cy="6858000"/>
          </a:xfrm>
          <a:prstGeom prst="rect">
            <a:avLst/>
          </a:prstGeom>
          <a:solidFill>
            <a:srgbClr val="FFFFFF"/>
          </a:solidFill>
          <a:ln/>
        </p:spPr>
        <p:txBody>
          <a:bodyPr/>
          <a:lstStyle/>
          <a:p>
            <a:endParaRPr lang="en-US" sz="1500"/>
          </a:p>
        </p:txBody>
      </p:sp>
      <p:sp>
        <p:nvSpPr>
          <p:cNvPr id="4" name="Text 2"/>
          <p:cNvSpPr/>
          <p:nvPr/>
        </p:nvSpPr>
        <p:spPr>
          <a:xfrm>
            <a:off x="2382540" y="430609"/>
            <a:ext cx="7426821" cy="977305"/>
          </a:xfrm>
          <a:prstGeom prst="rect">
            <a:avLst/>
          </a:prstGeom>
          <a:noFill/>
          <a:ln/>
        </p:spPr>
        <p:txBody>
          <a:bodyPr wrap="square" rtlCol="0" anchor="t"/>
          <a:lstStyle/>
          <a:p>
            <a:pPr>
              <a:lnSpc>
                <a:spcPts val="3847"/>
              </a:lnSpc>
            </a:pPr>
            <a:r>
              <a:rPr lang="en-US" sz="3077" b="1" dirty="0">
                <a:solidFill>
                  <a:srgbClr val="333F70"/>
                </a:solidFill>
                <a:latin typeface="Unbounded" pitchFamily="34" charset="0"/>
                <a:ea typeface="Unbounded" pitchFamily="34" charset="-122"/>
                <a:cs typeface="Unbounded" pitchFamily="34" charset="-120"/>
              </a:rPr>
              <a:t>Future Trends and Advancements</a:t>
            </a:r>
            <a:endParaRPr lang="en-US" sz="3077" dirty="0"/>
          </a:p>
        </p:txBody>
      </p:sp>
      <p:pic>
        <p:nvPicPr>
          <p:cNvPr id="5" name="Image 0" descr="preencoded.png"/>
          <p:cNvPicPr>
            <a:picLocks noChangeAspect="1"/>
          </p:cNvPicPr>
          <p:nvPr/>
        </p:nvPicPr>
        <p:blipFill>
          <a:blip r:embed="rId3"/>
          <a:stretch>
            <a:fillRect/>
          </a:stretch>
        </p:blipFill>
        <p:spPr>
          <a:xfrm>
            <a:off x="3626445" y="1720553"/>
            <a:ext cx="1225352" cy="1400969"/>
          </a:xfrm>
          <a:prstGeom prst="rect">
            <a:avLst/>
          </a:prstGeom>
        </p:spPr>
      </p:pic>
      <p:sp>
        <p:nvSpPr>
          <p:cNvPr id="6" name="Text 3"/>
          <p:cNvSpPr/>
          <p:nvPr/>
        </p:nvSpPr>
        <p:spPr>
          <a:xfrm>
            <a:off x="4188222" y="2451299"/>
            <a:ext cx="101600" cy="312738"/>
          </a:xfrm>
          <a:prstGeom prst="rect">
            <a:avLst/>
          </a:prstGeom>
          <a:noFill/>
          <a:ln/>
        </p:spPr>
        <p:txBody>
          <a:bodyPr wrap="none" rtlCol="0" anchor="t"/>
          <a:lstStyle/>
          <a:p>
            <a:pPr algn="ctr">
              <a:lnSpc>
                <a:spcPts val="2462"/>
              </a:lnSpc>
            </a:pPr>
            <a:r>
              <a:rPr lang="en-US" sz="1539" b="1" dirty="0">
                <a:solidFill>
                  <a:srgbClr val="333F70"/>
                </a:solidFill>
                <a:latin typeface="Unbounded" pitchFamily="34" charset="0"/>
                <a:ea typeface="Unbounded" pitchFamily="34" charset="-122"/>
                <a:cs typeface="Unbounded" pitchFamily="34" charset="-120"/>
              </a:rPr>
              <a:t>1</a:t>
            </a:r>
            <a:endParaRPr lang="en-US" sz="1539" dirty="0"/>
          </a:p>
        </p:txBody>
      </p:sp>
      <p:sp>
        <p:nvSpPr>
          <p:cNvPr id="7" name="Text 4"/>
          <p:cNvSpPr/>
          <p:nvPr/>
        </p:nvSpPr>
        <p:spPr>
          <a:xfrm>
            <a:off x="5008067" y="2001837"/>
            <a:ext cx="3927178" cy="244277"/>
          </a:xfrm>
          <a:prstGeom prst="rect">
            <a:avLst/>
          </a:prstGeom>
          <a:noFill/>
          <a:ln/>
        </p:spPr>
        <p:txBody>
          <a:bodyPr wrap="none" rtlCol="0" anchor="t"/>
          <a:lstStyle/>
          <a:p>
            <a:pPr>
              <a:lnSpc>
                <a:spcPts val="1923"/>
              </a:lnSpc>
            </a:pPr>
            <a:r>
              <a:rPr lang="en-US" sz="1539" b="1" dirty="0">
                <a:solidFill>
                  <a:srgbClr val="333F70"/>
                </a:solidFill>
                <a:latin typeface="Unbounded" pitchFamily="34" charset="0"/>
                <a:ea typeface="Unbounded" pitchFamily="34" charset="-122"/>
                <a:cs typeface="Unbounded" pitchFamily="34" charset="-120"/>
              </a:rPr>
              <a:t>AI-Powered Pattern Recognition</a:t>
            </a:r>
            <a:endParaRPr lang="en-US" sz="1539" dirty="0"/>
          </a:p>
        </p:txBody>
      </p:sp>
      <p:sp>
        <p:nvSpPr>
          <p:cNvPr id="8" name="Text 5"/>
          <p:cNvSpPr/>
          <p:nvPr/>
        </p:nvSpPr>
        <p:spPr>
          <a:xfrm>
            <a:off x="5008067" y="2339876"/>
            <a:ext cx="4645025" cy="500261"/>
          </a:xfrm>
          <a:prstGeom prst="rect">
            <a:avLst/>
          </a:prstGeom>
          <a:noFill/>
          <a:ln/>
        </p:spPr>
        <p:txBody>
          <a:bodyPr wrap="square" rtlCol="0" anchor="t"/>
          <a:lstStyle/>
          <a:p>
            <a:pPr>
              <a:lnSpc>
                <a:spcPts val="1970"/>
              </a:lnSpc>
            </a:pPr>
            <a:r>
              <a:rPr lang="en-US" sz="1231" dirty="0">
                <a:solidFill>
                  <a:srgbClr val="333F70"/>
                </a:solidFill>
                <a:latin typeface="Open Sans" pitchFamily="34" charset="0"/>
                <a:ea typeface="Open Sans" pitchFamily="34" charset="-122"/>
                <a:cs typeface="Open Sans" pitchFamily="34" charset="-120"/>
              </a:rPr>
              <a:t>Leveraging deep learning and neural networks for highly accurate, automated pattern detection</a:t>
            </a:r>
            <a:endParaRPr lang="en-US" sz="1231" dirty="0"/>
          </a:p>
        </p:txBody>
      </p:sp>
      <p:sp>
        <p:nvSpPr>
          <p:cNvPr id="9" name="Shape 6"/>
          <p:cNvSpPr/>
          <p:nvPr/>
        </p:nvSpPr>
        <p:spPr>
          <a:xfrm>
            <a:off x="4890790" y="3123877"/>
            <a:ext cx="4879578" cy="15627"/>
          </a:xfrm>
          <a:prstGeom prst="roundRect">
            <a:avLst>
              <a:gd name="adj" fmla="val 450257"/>
            </a:avLst>
          </a:prstGeom>
          <a:solidFill>
            <a:srgbClr val="BCDBD4"/>
          </a:solidFill>
          <a:ln/>
        </p:spPr>
        <p:txBody>
          <a:bodyPr/>
          <a:lstStyle/>
          <a:p>
            <a:endParaRPr lang="en-US" sz="1500"/>
          </a:p>
        </p:txBody>
      </p:sp>
      <p:pic>
        <p:nvPicPr>
          <p:cNvPr id="10" name="Image 1" descr="preencoded.png"/>
          <p:cNvPicPr>
            <a:picLocks noChangeAspect="1"/>
          </p:cNvPicPr>
          <p:nvPr/>
        </p:nvPicPr>
        <p:blipFill>
          <a:blip r:embed="rId4"/>
          <a:stretch>
            <a:fillRect/>
          </a:stretch>
        </p:blipFill>
        <p:spPr>
          <a:xfrm>
            <a:off x="3013769" y="3160515"/>
            <a:ext cx="2450803" cy="1400969"/>
          </a:xfrm>
          <a:prstGeom prst="rect">
            <a:avLst/>
          </a:prstGeom>
        </p:spPr>
      </p:pic>
      <p:sp>
        <p:nvSpPr>
          <p:cNvPr id="11" name="Text 7"/>
          <p:cNvSpPr/>
          <p:nvPr/>
        </p:nvSpPr>
        <p:spPr>
          <a:xfrm>
            <a:off x="4157464" y="3704630"/>
            <a:ext cx="163215" cy="312738"/>
          </a:xfrm>
          <a:prstGeom prst="rect">
            <a:avLst/>
          </a:prstGeom>
          <a:noFill/>
          <a:ln/>
        </p:spPr>
        <p:txBody>
          <a:bodyPr wrap="none" rtlCol="0" anchor="t"/>
          <a:lstStyle/>
          <a:p>
            <a:pPr algn="ctr">
              <a:lnSpc>
                <a:spcPts val="2462"/>
              </a:lnSpc>
            </a:pPr>
            <a:r>
              <a:rPr lang="en-US" sz="1539" b="1" dirty="0">
                <a:solidFill>
                  <a:srgbClr val="333F70"/>
                </a:solidFill>
                <a:latin typeface="Unbounded" pitchFamily="34" charset="0"/>
                <a:ea typeface="Unbounded" pitchFamily="34" charset="-122"/>
                <a:cs typeface="Unbounded" pitchFamily="34" charset="-120"/>
              </a:rPr>
              <a:t>2</a:t>
            </a:r>
            <a:endParaRPr lang="en-US" sz="1539" dirty="0"/>
          </a:p>
        </p:txBody>
      </p:sp>
      <p:sp>
        <p:nvSpPr>
          <p:cNvPr id="12" name="Text 8"/>
          <p:cNvSpPr/>
          <p:nvPr/>
        </p:nvSpPr>
        <p:spPr>
          <a:xfrm>
            <a:off x="5620842" y="3441799"/>
            <a:ext cx="2274293" cy="244277"/>
          </a:xfrm>
          <a:prstGeom prst="rect">
            <a:avLst/>
          </a:prstGeom>
          <a:noFill/>
          <a:ln/>
        </p:spPr>
        <p:txBody>
          <a:bodyPr wrap="none" rtlCol="0" anchor="t"/>
          <a:lstStyle/>
          <a:p>
            <a:pPr>
              <a:lnSpc>
                <a:spcPts val="1923"/>
              </a:lnSpc>
            </a:pPr>
            <a:r>
              <a:rPr lang="en-US" sz="1539" b="1" dirty="0">
                <a:solidFill>
                  <a:srgbClr val="333F70"/>
                </a:solidFill>
                <a:latin typeface="Unbounded" pitchFamily="34" charset="0"/>
                <a:ea typeface="Unbounded" pitchFamily="34" charset="-122"/>
                <a:cs typeface="Unbounded" pitchFamily="34" charset="-120"/>
              </a:rPr>
              <a:t>Multimodal Fusion</a:t>
            </a:r>
            <a:endParaRPr lang="en-US" sz="1539" dirty="0"/>
          </a:p>
        </p:txBody>
      </p:sp>
      <p:sp>
        <p:nvSpPr>
          <p:cNvPr id="13" name="Text 9"/>
          <p:cNvSpPr/>
          <p:nvPr/>
        </p:nvSpPr>
        <p:spPr>
          <a:xfrm>
            <a:off x="5620842" y="3779838"/>
            <a:ext cx="4032250" cy="500261"/>
          </a:xfrm>
          <a:prstGeom prst="rect">
            <a:avLst/>
          </a:prstGeom>
          <a:noFill/>
          <a:ln/>
        </p:spPr>
        <p:txBody>
          <a:bodyPr wrap="square" rtlCol="0" anchor="t"/>
          <a:lstStyle/>
          <a:p>
            <a:pPr>
              <a:lnSpc>
                <a:spcPts val="1970"/>
              </a:lnSpc>
            </a:pPr>
            <a:r>
              <a:rPr lang="en-US" sz="1231" dirty="0">
                <a:solidFill>
                  <a:srgbClr val="333F70"/>
                </a:solidFill>
                <a:latin typeface="Open Sans" pitchFamily="34" charset="0"/>
                <a:ea typeface="Open Sans" pitchFamily="34" charset="-122"/>
                <a:cs typeface="Open Sans" pitchFamily="34" charset="-120"/>
              </a:rPr>
              <a:t>Integrating diverse data sources, including images, text, and sensor data, for robust pattern recognition</a:t>
            </a:r>
            <a:endParaRPr lang="en-US" sz="1231" dirty="0"/>
          </a:p>
        </p:txBody>
      </p:sp>
      <p:sp>
        <p:nvSpPr>
          <p:cNvPr id="14" name="Shape 10"/>
          <p:cNvSpPr/>
          <p:nvPr/>
        </p:nvSpPr>
        <p:spPr>
          <a:xfrm>
            <a:off x="5503565" y="4563839"/>
            <a:ext cx="4266803" cy="15627"/>
          </a:xfrm>
          <a:prstGeom prst="roundRect">
            <a:avLst>
              <a:gd name="adj" fmla="val 450257"/>
            </a:avLst>
          </a:prstGeom>
          <a:solidFill>
            <a:srgbClr val="BCDBD4"/>
          </a:solidFill>
          <a:ln/>
        </p:spPr>
        <p:txBody>
          <a:bodyPr/>
          <a:lstStyle/>
          <a:p>
            <a:endParaRPr lang="en-US" sz="1500"/>
          </a:p>
        </p:txBody>
      </p:sp>
      <p:pic>
        <p:nvPicPr>
          <p:cNvPr id="15" name="Image 2" descr="preencoded.png"/>
          <p:cNvPicPr>
            <a:picLocks noChangeAspect="1"/>
          </p:cNvPicPr>
          <p:nvPr/>
        </p:nvPicPr>
        <p:blipFill>
          <a:blip r:embed="rId5"/>
          <a:stretch>
            <a:fillRect/>
          </a:stretch>
        </p:blipFill>
        <p:spPr>
          <a:xfrm>
            <a:off x="2401094" y="4600476"/>
            <a:ext cx="3676253" cy="1400969"/>
          </a:xfrm>
          <a:prstGeom prst="rect">
            <a:avLst/>
          </a:prstGeom>
        </p:spPr>
      </p:pic>
      <p:sp>
        <p:nvSpPr>
          <p:cNvPr id="16" name="Text 11"/>
          <p:cNvSpPr/>
          <p:nvPr/>
        </p:nvSpPr>
        <p:spPr>
          <a:xfrm>
            <a:off x="4157167" y="5144592"/>
            <a:ext cx="163909" cy="312738"/>
          </a:xfrm>
          <a:prstGeom prst="rect">
            <a:avLst/>
          </a:prstGeom>
          <a:noFill/>
          <a:ln/>
        </p:spPr>
        <p:txBody>
          <a:bodyPr wrap="none" rtlCol="0" anchor="t"/>
          <a:lstStyle/>
          <a:p>
            <a:pPr algn="ctr">
              <a:lnSpc>
                <a:spcPts val="2462"/>
              </a:lnSpc>
            </a:pPr>
            <a:r>
              <a:rPr lang="en-US" sz="1539" b="1" dirty="0">
                <a:solidFill>
                  <a:srgbClr val="333F70"/>
                </a:solidFill>
                <a:latin typeface="Unbounded" pitchFamily="34" charset="0"/>
                <a:ea typeface="Unbounded" pitchFamily="34" charset="-122"/>
                <a:cs typeface="Unbounded" pitchFamily="34" charset="-120"/>
              </a:rPr>
              <a:t>3</a:t>
            </a:r>
            <a:endParaRPr lang="en-US" sz="1539" dirty="0"/>
          </a:p>
        </p:txBody>
      </p:sp>
      <p:sp>
        <p:nvSpPr>
          <p:cNvPr id="17" name="Text 12"/>
          <p:cNvSpPr/>
          <p:nvPr/>
        </p:nvSpPr>
        <p:spPr>
          <a:xfrm>
            <a:off x="6233617" y="4756745"/>
            <a:ext cx="1954411" cy="244277"/>
          </a:xfrm>
          <a:prstGeom prst="rect">
            <a:avLst/>
          </a:prstGeom>
          <a:noFill/>
          <a:ln/>
        </p:spPr>
        <p:txBody>
          <a:bodyPr wrap="none" rtlCol="0" anchor="t"/>
          <a:lstStyle/>
          <a:p>
            <a:pPr>
              <a:lnSpc>
                <a:spcPts val="1923"/>
              </a:lnSpc>
            </a:pPr>
            <a:r>
              <a:rPr lang="en-US" sz="1539" b="1" dirty="0">
                <a:solidFill>
                  <a:srgbClr val="333F70"/>
                </a:solidFill>
                <a:latin typeface="Unbounded" pitchFamily="34" charset="0"/>
                <a:ea typeface="Unbounded" pitchFamily="34" charset="-122"/>
                <a:cs typeface="Unbounded" pitchFamily="34" charset="-120"/>
              </a:rPr>
              <a:t>Explainable AI</a:t>
            </a:r>
            <a:endParaRPr lang="en-US" sz="1539" dirty="0"/>
          </a:p>
        </p:txBody>
      </p:sp>
      <p:sp>
        <p:nvSpPr>
          <p:cNvPr id="18" name="Text 13"/>
          <p:cNvSpPr/>
          <p:nvPr/>
        </p:nvSpPr>
        <p:spPr>
          <a:xfrm>
            <a:off x="6233617" y="5094783"/>
            <a:ext cx="3419475" cy="750392"/>
          </a:xfrm>
          <a:prstGeom prst="rect">
            <a:avLst/>
          </a:prstGeom>
          <a:noFill/>
          <a:ln/>
        </p:spPr>
        <p:txBody>
          <a:bodyPr wrap="square" rtlCol="0" anchor="t"/>
          <a:lstStyle/>
          <a:p>
            <a:pPr>
              <a:lnSpc>
                <a:spcPts val="1970"/>
              </a:lnSpc>
            </a:pPr>
            <a:r>
              <a:rPr lang="en-US" sz="1231" dirty="0">
                <a:solidFill>
                  <a:srgbClr val="333F70"/>
                </a:solidFill>
                <a:latin typeface="Open Sans" pitchFamily="34" charset="0"/>
                <a:ea typeface="Open Sans" pitchFamily="34" charset="-122"/>
                <a:cs typeface="Open Sans" pitchFamily="34" charset="-120"/>
              </a:rPr>
              <a:t>Developing pattern recognition models with transparency and interpretability for increased trust and adoption</a:t>
            </a:r>
            <a:endParaRPr lang="en-US" sz="1231" dirty="0"/>
          </a:p>
        </p:txBody>
      </p:sp>
      <p:sp>
        <p:nvSpPr>
          <p:cNvPr id="19" name="Text 14"/>
          <p:cNvSpPr/>
          <p:nvPr/>
        </p:nvSpPr>
        <p:spPr>
          <a:xfrm>
            <a:off x="2382540" y="6177260"/>
            <a:ext cx="7426821" cy="250131"/>
          </a:xfrm>
          <a:prstGeom prst="rect">
            <a:avLst/>
          </a:prstGeom>
          <a:noFill/>
          <a:ln/>
        </p:spPr>
        <p:txBody>
          <a:bodyPr wrap="none" rtlCol="0" anchor="t"/>
          <a:lstStyle/>
          <a:p>
            <a:pPr>
              <a:lnSpc>
                <a:spcPts val="1970"/>
              </a:lnSpc>
            </a:pPr>
            <a:endParaRPr lang="en-US" sz="1231"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E30C32D-6709-EBED-CA9B-0EB8D6B2E1D4}"/>
              </a:ext>
            </a:extLst>
          </p:cNvPr>
          <p:cNvPicPr>
            <a:picLocks noChangeAspect="1"/>
          </p:cNvPicPr>
          <p:nvPr/>
        </p:nvPicPr>
        <p:blipFill rotWithShape="1">
          <a:blip r:embed="rId2">
            <a:alphaModFix amt="50000"/>
          </a:blip>
          <a:srcRect t="3552" b="8899"/>
          <a:stretch/>
        </p:blipFill>
        <p:spPr>
          <a:xfrm>
            <a:off x="20" y="1"/>
            <a:ext cx="12191980" cy="6857999"/>
          </a:xfrm>
          <a:prstGeom prst="rect">
            <a:avLst/>
          </a:prstGeom>
        </p:spPr>
      </p:pic>
      <p:sp>
        <p:nvSpPr>
          <p:cNvPr id="2" name="TextBox 1">
            <a:extLst>
              <a:ext uri="{FF2B5EF4-FFF2-40B4-BE49-F238E27FC236}">
                <a16:creationId xmlns:a16="http://schemas.microsoft.com/office/drawing/2014/main" id="{02FB0570-5C2F-7C63-50F5-25FF23546AA6}"/>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a:solidFill>
                  <a:srgbClr val="FFFFFF"/>
                </a:solidFill>
                <a:latin typeface="+mj-lt"/>
                <a:ea typeface="+mj-ea"/>
                <a:cs typeface="+mj-cs"/>
              </a:rPr>
              <a:t>Thank you </a:t>
            </a:r>
          </a:p>
        </p:txBody>
      </p:sp>
    </p:spTree>
    <p:extLst>
      <p:ext uri="{BB962C8B-B14F-4D97-AF65-F5344CB8AC3E}">
        <p14:creationId xmlns:p14="http://schemas.microsoft.com/office/powerpoint/2010/main" val="2836575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67068E5-43A1-E6CA-666D-0133334F8C63}"/>
              </a:ext>
            </a:extLst>
          </p:cNvPr>
          <p:cNvSpPr/>
          <p:nvPr/>
        </p:nvSpPr>
        <p:spPr>
          <a:xfrm>
            <a:off x="0" y="0"/>
            <a:ext cx="12192000" cy="6858000"/>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Placeholder 66" descr="A person with a scarf over her face">
            <a:extLst>
              <a:ext uri="{FF2B5EF4-FFF2-40B4-BE49-F238E27FC236}">
                <a16:creationId xmlns:a16="http://schemas.microsoft.com/office/drawing/2014/main" id="{13A888E5-0B72-C707-2FA7-A1B20835D2D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0188" b="10188"/>
          <a:stretch>
            <a:fillRect/>
          </a:stretch>
        </p:blipFill>
        <p:spPr>
          <a:xfrm>
            <a:off x="10898188" y="1919288"/>
            <a:ext cx="1906587" cy="2093912"/>
          </a:xfrm>
        </p:spPr>
      </p:pic>
      <p:sp>
        <p:nvSpPr>
          <p:cNvPr id="14" name="Picture Placeholder 13">
            <a:extLst>
              <a:ext uri="{FF2B5EF4-FFF2-40B4-BE49-F238E27FC236}">
                <a16:creationId xmlns:a16="http://schemas.microsoft.com/office/drawing/2014/main" id="{E7CB08C2-9C3C-A101-960B-3BEA79A3E6F9}"/>
              </a:ext>
            </a:extLst>
          </p:cNvPr>
          <p:cNvSpPr>
            <a:spLocks noGrp="1"/>
          </p:cNvSpPr>
          <p:nvPr>
            <p:ph type="pic" sz="quarter" idx="14"/>
          </p:nvPr>
        </p:nvSpPr>
        <p:spPr/>
        <p:txBody>
          <a:bodyPr/>
          <a:lstStyle/>
          <a:p>
            <a:endParaRPr lang="en-US"/>
          </a:p>
        </p:txBody>
      </p:sp>
      <p:sp>
        <p:nvSpPr>
          <p:cNvPr id="23" name="TextBox 22">
            <a:extLst>
              <a:ext uri="{FF2B5EF4-FFF2-40B4-BE49-F238E27FC236}">
                <a16:creationId xmlns:a16="http://schemas.microsoft.com/office/drawing/2014/main" id="{CA0E90FA-06B7-A75C-8769-C7DDC8DD0BF3}"/>
              </a:ext>
            </a:extLst>
          </p:cNvPr>
          <p:cNvSpPr txBox="1"/>
          <p:nvPr/>
        </p:nvSpPr>
        <p:spPr>
          <a:xfrm>
            <a:off x="10898188" y="3543504"/>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Shahd </a:t>
            </a:r>
            <a:r>
              <a:rPr lang="en-US" sz="1100" dirty="0" err="1">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khaled</a:t>
            </a:r>
            <a:endPar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endParaRPr>
          </a:p>
        </p:txBody>
      </p:sp>
      <p:sp>
        <p:nvSpPr>
          <p:cNvPr id="24" name="TextBox 23">
            <a:extLst>
              <a:ext uri="{FF2B5EF4-FFF2-40B4-BE49-F238E27FC236}">
                <a16:creationId xmlns:a16="http://schemas.microsoft.com/office/drawing/2014/main" id="{D81C52CB-0F7F-0351-32BF-626C78DD6AB3}"/>
              </a:ext>
            </a:extLst>
          </p:cNvPr>
          <p:cNvSpPr txBox="1"/>
          <p:nvPr/>
        </p:nvSpPr>
        <p:spPr>
          <a:xfrm>
            <a:off x="10937292" y="3783922"/>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21-01600</a:t>
            </a:r>
          </a:p>
        </p:txBody>
      </p:sp>
      <p:sp>
        <p:nvSpPr>
          <p:cNvPr id="25" name="TextBox 24">
            <a:extLst>
              <a:ext uri="{FF2B5EF4-FFF2-40B4-BE49-F238E27FC236}">
                <a16:creationId xmlns:a16="http://schemas.microsoft.com/office/drawing/2014/main" id="{51CBF65D-B82C-FA3E-1333-B5900C38D372}"/>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Malaysia</a:t>
            </a:r>
          </a:p>
        </p:txBody>
      </p:sp>
      <p:sp>
        <p:nvSpPr>
          <p:cNvPr id="26" name="TextBox 25">
            <a:extLst>
              <a:ext uri="{FF2B5EF4-FFF2-40B4-BE49-F238E27FC236}">
                <a16:creationId xmlns:a16="http://schemas.microsoft.com/office/drawing/2014/main" id="{1052C955-DAFB-70DF-5ECD-0586B5379D8D}"/>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35" name="Freeform: Shape 34">
            <a:hlinkClick r:id="" action="ppaction://hlinkshowjump?jump=nextslide"/>
            <a:extLst>
              <a:ext uri="{FF2B5EF4-FFF2-40B4-BE49-F238E27FC236}">
                <a16:creationId xmlns:a16="http://schemas.microsoft.com/office/drawing/2014/main" id="{BB44FE1F-7948-84F7-7ACF-E4C89961427D}"/>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36" name="Freeform: Shape 35">
            <a:hlinkClick r:id="" action="ppaction://hlinkshowjump?jump=previousslide"/>
            <a:extLst>
              <a:ext uri="{FF2B5EF4-FFF2-40B4-BE49-F238E27FC236}">
                <a16:creationId xmlns:a16="http://schemas.microsoft.com/office/drawing/2014/main" id="{AB6A1498-48A4-432D-2389-64F61F895575}"/>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37" name="Straight Connector 36">
            <a:extLst>
              <a:ext uri="{FF2B5EF4-FFF2-40B4-BE49-F238E27FC236}">
                <a16:creationId xmlns:a16="http://schemas.microsoft.com/office/drawing/2014/main" id="{4C20F20E-0A36-1CAB-CC8F-A4DB2005D5B4}"/>
              </a:ext>
            </a:extLst>
          </p:cNvPr>
          <p:cNvCxnSpPr>
            <a:cxnSpLocks/>
          </p:cNvCxnSpPr>
          <p:nvPr/>
        </p:nvCxnSpPr>
        <p:spPr>
          <a:xfrm>
            <a:off x="660400" y="874215"/>
            <a:ext cx="0" cy="1297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Oval 37">
            <a:hlinkClick r:id="rId4" action="ppaction://hlinksldjump"/>
            <a:extLst>
              <a:ext uri="{FF2B5EF4-FFF2-40B4-BE49-F238E27FC236}">
                <a16:creationId xmlns:a16="http://schemas.microsoft.com/office/drawing/2014/main" id="{F47A4194-7F53-659E-6C07-254B89E007C6}"/>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hlinkClick r:id="rId5" action="ppaction://hlinksldjump"/>
            <a:extLst>
              <a:ext uri="{FF2B5EF4-FFF2-40B4-BE49-F238E27FC236}">
                <a16:creationId xmlns:a16="http://schemas.microsoft.com/office/drawing/2014/main" id="{2A2B648B-B52B-4731-9A06-315E43E85CD2}"/>
              </a:ext>
            </a:extLst>
          </p:cNvPr>
          <p:cNvSpPr/>
          <p:nvPr/>
        </p:nvSpPr>
        <p:spPr>
          <a:xfrm>
            <a:off x="499534" y="1984392"/>
            <a:ext cx="321732" cy="3217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EFB5CB90-892A-55A0-5973-2B2537DC5250}"/>
              </a:ext>
            </a:extLst>
          </p:cNvPr>
          <p:cNvSpPr txBox="1"/>
          <p:nvPr/>
        </p:nvSpPr>
        <p:spPr>
          <a:xfrm>
            <a:off x="1320798" y="1910090"/>
            <a:ext cx="3471873" cy="523220"/>
          </a:xfrm>
          <a:prstGeom prst="rect">
            <a:avLst/>
          </a:prstGeom>
          <a:noFill/>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Abdelrahman</a:t>
            </a:r>
            <a:endParaRPr lang="en-US" sz="2800" dirty="0">
              <a:solidFill>
                <a:schemeClr val="bg1"/>
              </a:solidFill>
              <a:latin typeface="Poppins ExtraBold" panose="00000900000000000000" pitchFamily="2" charset="0"/>
              <a:cs typeface="Poppins ExtraBold" panose="00000900000000000000" pitchFamily="2" charset="0"/>
            </a:endParaRPr>
          </a:p>
        </p:txBody>
      </p:sp>
      <p:sp>
        <p:nvSpPr>
          <p:cNvPr id="53" name="TextBox 52">
            <a:extLst>
              <a:ext uri="{FF2B5EF4-FFF2-40B4-BE49-F238E27FC236}">
                <a16:creationId xmlns:a16="http://schemas.microsoft.com/office/drawing/2014/main" id="{F99CE63E-09C4-7894-0F06-E8A4AA2E81D1}"/>
              </a:ext>
            </a:extLst>
          </p:cNvPr>
          <p:cNvSpPr txBox="1"/>
          <p:nvPr/>
        </p:nvSpPr>
        <p:spPr>
          <a:xfrm>
            <a:off x="1320799" y="2506267"/>
            <a:ext cx="3471872" cy="1384995"/>
          </a:xfrm>
          <a:prstGeom prst="rect">
            <a:avLst/>
          </a:prstGeom>
          <a:noFill/>
        </p:spPr>
        <p:txBody>
          <a:bodyPr wrap="square" rtlCol="0">
            <a:spAutoFit/>
          </a:bodyPr>
          <a:lstStyle/>
          <a:p>
            <a:r>
              <a:rPr lang="en-GB" sz="1400" b="0" i="0" dirty="0">
                <a:solidFill>
                  <a:schemeClr val="bg1"/>
                </a:solidFill>
                <a:effectLst/>
                <a:latin typeface="Google Sans"/>
              </a:rPr>
              <a:t>a valuable team member who brings a positive attitude, strong work ethic, and a willingness to learn to any project. He excels at collaborating with colleagues and contributing effectively to achieving team goals.</a:t>
            </a:r>
            <a:endParaRPr lang="en-US" sz="1400" dirty="0">
              <a:solidFill>
                <a:schemeClr val="bg1"/>
              </a:solidFill>
              <a:latin typeface="Poppins" panose="00000500000000000000" pitchFamily="2" charset="0"/>
              <a:cs typeface="Poppins" panose="00000500000000000000" pitchFamily="2" charset="0"/>
            </a:endParaRPr>
          </a:p>
        </p:txBody>
      </p:sp>
      <p:sp>
        <p:nvSpPr>
          <p:cNvPr id="54" name="Rectangle: Rounded Corners 53">
            <a:extLst>
              <a:ext uri="{FF2B5EF4-FFF2-40B4-BE49-F238E27FC236}">
                <a16:creationId xmlns:a16="http://schemas.microsoft.com/office/drawing/2014/main" id="{EE4E9A2F-89C6-1B75-B8E1-152A80C48C2C}"/>
              </a:ext>
            </a:extLst>
          </p:cNvPr>
          <p:cNvSpPr/>
          <p:nvPr/>
        </p:nvSpPr>
        <p:spPr>
          <a:xfrm>
            <a:off x="1359784" y="3996447"/>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Team member </a:t>
            </a:r>
          </a:p>
        </p:txBody>
      </p:sp>
      <p:sp>
        <p:nvSpPr>
          <p:cNvPr id="46" name="TextBox 45">
            <a:extLst>
              <a:ext uri="{FF2B5EF4-FFF2-40B4-BE49-F238E27FC236}">
                <a16:creationId xmlns:a16="http://schemas.microsoft.com/office/drawing/2014/main" id="{139DAF9D-76AF-41F9-B086-A20960E38AA7}"/>
              </a:ext>
            </a:extLst>
          </p:cNvPr>
          <p:cNvSpPr txBox="1"/>
          <p:nvPr/>
        </p:nvSpPr>
        <p:spPr>
          <a:xfrm>
            <a:off x="6248910" y="4261730"/>
            <a:ext cx="1975946" cy="230832"/>
          </a:xfrm>
          <a:prstGeom prst="rect">
            <a:avLst/>
          </a:prstGeom>
          <a:noFill/>
        </p:spPr>
        <p:txBody>
          <a:bodyPr wrap="square" rtlCol="0">
            <a:spAutoFit/>
          </a:bodyPr>
          <a:lstStyle/>
          <a:p>
            <a:r>
              <a:rPr lang="en-US" sz="9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21-01777</a:t>
            </a:r>
          </a:p>
        </p:txBody>
      </p:sp>
      <p:pic>
        <p:nvPicPr>
          <p:cNvPr id="79" name="Picture Placeholder 3" descr="A person in a suit&#10;&#10;Description automatically generated">
            <a:extLst>
              <a:ext uri="{FF2B5EF4-FFF2-40B4-BE49-F238E27FC236}">
                <a16:creationId xmlns:a16="http://schemas.microsoft.com/office/drawing/2014/main" id="{8348DA01-71C3-AB75-87EA-7667196B1474}"/>
              </a:ext>
            </a:extLst>
          </p:cNvPr>
          <p:cNvPicPr>
            <a:picLocks noChangeAspect="1"/>
          </p:cNvPicPr>
          <p:nvPr/>
        </p:nvPicPr>
        <p:blipFill>
          <a:blip r:embed="rId6">
            <a:extLst>
              <a:ext uri="{28A0092B-C50C-407E-A947-70E740481C1C}">
                <a14:useLocalDpi xmlns:a14="http://schemas.microsoft.com/office/drawing/2010/main" val="0"/>
              </a:ext>
            </a:extLst>
          </a:blip>
          <a:srcRect l="620" r="620"/>
          <a:stretch>
            <a:fillRect/>
          </a:stretch>
        </p:blipFill>
        <p:spPr>
          <a:xfrm>
            <a:off x="6096001" y="1233889"/>
            <a:ext cx="2530207" cy="3415229"/>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sp>
        <p:nvSpPr>
          <p:cNvPr id="80" name="TextBox 79">
            <a:extLst>
              <a:ext uri="{FF2B5EF4-FFF2-40B4-BE49-F238E27FC236}">
                <a16:creationId xmlns:a16="http://schemas.microsoft.com/office/drawing/2014/main" id="{230DB1E0-6577-66D3-EB57-EC31EA1ACF37}"/>
              </a:ext>
            </a:extLst>
          </p:cNvPr>
          <p:cNvSpPr txBox="1"/>
          <p:nvPr/>
        </p:nvSpPr>
        <p:spPr>
          <a:xfrm>
            <a:off x="6100636" y="4105174"/>
            <a:ext cx="2419109" cy="523220"/>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Abdelrahman Ahmed</a:t>
            </a:r>
          </a:p>
          <a:p>
            <a:endParaRPr lang="en-US" sz="1400" dirty="0">
              <a:solidFill>
                <a:schemeClr val="bg1"/>
              </a:solidFill>
              <a:latin typeface="Poppins ExtraBold" panose="00000900000000000000" pitchFamily="2" charset="0"/>
              <a:cs typeface="Poppins ExtraBold" panose="00000900000000000000" pitchFamily="2" charset="0"/>
            </a:endParaRPr>
          </a:p>
        </p:txBody>
      </p:sp>
      <p:sp>
        <p:nvSpPr>
          <p:cNvPr id="81" name="TextBox 80">
            <a:extLst>
              <a:ext uri="{FF2B5EF4-FFF2-40B4-BE49-F238E27FC236}">
                <a16:creationId xmlns:a16="http://schemas.microsoft.com/office/drawing/2014/main" id="{971AAC20-542C-5002-CD2B-99801610CFE2}"/>
              </a:ext>
            </a:extLst>
          </p:cNvPr>
          <p:cNvSpPr txBox="1"/>
          <p:nvPr/>
        </p:nvSpPr>
        <p:spPr>
          <a:xfrm>
            <a:off x="6174774" y="4365758"/>
            <a:ext cx="1975946"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21-00235</a:t>
            </a:r>
          </a:p>
        </p:txBody>
      </p:sp>
      <p:pic>
        <p:nvPicPr>
          <p:cNvPr id="82" name="Picture Placeholder 31">
            <a:extLst>
              <a:ext uri="{FF2B5EF4-FFF2-40B4-BE49-F238E27FC236}">
                <a16:creationId xmlns:a16="http://schemas.microsoft.com/office/drawing/2014/main" id="{3A009162-853E-13C7-5738-E6DF57899FBC}"/>
              </a:ext>
            </a:extLst>
          </p:cNvPr>
          <p:cNvPicPr>
            <a:picLocks noGrp="1" noChangeAspect="1"/>
          </p:cNvPicPr>
          <p:nvPr>
            <p:ph type="pic" sz="quarter" idx="12"/>
          </p:nvPr>
        </p:nvPicPr>
        <p:blipFill>
          <a:blip r:embed="rId7">
            <a:extLst>
              <a:ext uri="{28A0092B-C50C-407E-A947-70E740481C1C}">
                <a14:useLocalDpi xmlns:a14="http://schemas.microsoft.com/office/drawing/2010/main" val="0"/>
              </a:ext>
            </a:extLst>
          </a:blip>
          <a:srcRect t="15336" b="15336"/>
          <a:stretch/>
        </p:blipFill>
        <p:spPr>
          <a:xfrm>
            <a:off x="8796100" y="1919996"/>
            <a:ext cx="1905919" cy="2093204"/>
          </a:xfrm>
        </p:spPr>
      </p:pic>
      <p:sp>
        <p:nvSpPr>
          <p:cNvPr id="83" name="TextBox 82">
            <a:extLst>
              <a:ext uri="{FF2B5EF4-FFF2-40B4-BE49-F238E27FC236}">
                <a16:creationId xmlns:a16="http://schemas.microsoft.com/office/drawing/2014/main" id="{9682319E-5DFD-C3C7-F6ED-BCA926928C31}"/>
              </a:ext>
            </a:extLst>
          </p:cNvPr>
          <p:cNvSpPr txBox="1"/>
          <p:nvPr/>
        </p:nvSpPr>
        <p:spPr>
          <a:xfrm>
            <a:off x="8848238" y="3504931"/>
            <a:ext cx="1801641" cy="261610"/>
          </a:xfrm>
          <a:prstGeom prst="rect">
            <a:avLst/>
          </a:prstGeom>
          <a:noFill/>
        </p:spPr>
        <p:txBody>
          <a:bodyPr wrap="square" rtlCol="0">
            <a:spAutoFit/>
          </a:bodyPr>
          <a:lstStyle/>
          <a:p>
            <a:r>
              <a:rPr lang="en-US" sz="1100" dirty="0" err="1">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Jovaney</a:t>
            </a:r>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 Atef</a:t>
            </a:r>
          </a:p>
        </p:txBody>
      </p:sp>
      <p:sp>
        <p:nvSpPr>
          <p:cNvPr id="84" name="TextBox 83">
            <a:extLst>
              <a:ext uri="{FF2B5EF4-FFF2-40B4-BE49-F238E27FC236}">
                <a16:creationId xmlns:a16="http://schemas.microsoft.com/office/drawing/2014/main" id="{600CDFE2-65C7-E823-AA7A-F1E0CE025E0C}"/>
              </a:ext>
            </a:extLst>
          </p:cNvPr>
          <p:cNvSpPr txBox="1"/>
          <p:nvPr/>
        </p:nvSpPr>
        <p:spPr>
          <a:xfrm>
            <a:off x="8900378" y="3730182"/>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21-00826</a:t>
            </a:r>
          </a:p>
        </p:txBody>
      </p:sp>
    </p:spTree>
    <p:extLst>
      <p:ext uri="{BB962C8B-B14F-4D97-AF65-F5344CB8AC3E}">
        <p14:creationId xmlns:p14="http://schemas.microsoft.com/office/powerpoint/2010/main" val="25996834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E1D96D7-6872-3F21-A1CC-CCDB913CD72C}"/>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3">
            <a:extLst>
              <a:ext uri="{FF2B5EF4-FFF2-40B4-BE49-F238E27FC236}">
                <a16:creationId xmlns:a16="http://schemas.microsoft.com/office/drawing/2014/main" id="{FCEE5FDF-71DF-537D-5ED1-04C46E206F1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397" b="7397"/>
          <a:stretch/>
        </p:blipFill>
        <p:spPr/>
      </p:pic>
      <p:pic>
        <p:nvPicPr>
          <p:cNvPr id="12" name="Picture Placeholder 11">
            <a:extLst>
              <a:ext uri="{FF2B5EF4-FFF2-40B4-BE49-F238E27FC236}">
                <a16:creationId xmlns:a16="http://schemas.microsoft.com/office/drawing/2014/main" id="{25644E50-0E18-AE89-F1B3-E1E9921D95FB}"/>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b="25737"/>
          <a:stretch/>
        </p:blipFill>
        <p:spPr>
          <a:xfrm>
            <a:off x="10950765" y="1894901"/>
            <a:ext cx="1905919" cy="2124386"/>
          </a:xfrm>
        </p:spPr>
      </p:pic>
      <p:sp>
        <p:nvSpPr>
          <p:cNvPr id="10" name="Picture Placeholder 9">
            <a:extLst>
              <a:ext uri="{FF2B5EF4-FFF2-40B4-BE49-F238E27FC236}">
                <a16:creationId xmlns:a16="http://schemas.microsoft.com/office/drawing/2014/main" id="{7A13B274-2B42-6091-4596-9935A7B9ADB8}"/>
              </a:ext>
            </a:extLst>
          </p:cNvPr>
          <p:cNvSpPr>
            <a:spLocks noGrp="1"/>
          </p:cNvSpPr>
          <p:nvPr>
            <p:ph type="pic" sz="quarter" idx="13"/>
          </p:nvPr>
        </p:nvSpPr>
        <p:spPr/>
        <p:txBody>
          <a:bodyPr/>
          <a:lstStyle/>
          <a:p>
            <a:endParaRPr lang="en-US"/>
          </a:p>
        </p:txBody>
      </p:sp>
      <p:sp>
        <p:nvSpPr>
          <p:cNvPr id="13" name="Picture Placeholder 12">
            <a:extLst>
              <a:ext uri="{FF2B5EF4-FFF2-40B4-BE49-F238E27FC236}">
                <a16:creationId xmlns:a16="http://schemas.microsoft.com/office/drawing/2014/main" id="{57D7AC31-4D07-9B4E-B693-AEDC1C0B8999}"/>
              </a:ext>
            </a:extLst>
          </p:cNvPr>
          <p:cNvSpPr>
            <a:spLocks noGrp="1"/>
          </p:cNvSpPr>
          <p:nvPr>
            <p:ph type="pic" sz="quarter" idx="14"/>
          </p:nvPr>
        </p:nvSpPr>
        <p:spPr/>
        <p:txBody>
          <a:bodyPr/>
          <a:lstStyle/>
          <a:p>
            <a:endParaRPr lang="en-US"/>
          </a:p>
        </p:txBody>
      </p:sp>
      <p:sp>
        <p:nvSpPr>
          <p:cNvPr id="22" name="TextBox 21">
            <a:extLst>
              <a:ext uri="{FF2B5EF4-FFF2-40B4-BE49-F238E27FC236}">
                <a16:creationId xmlns:a16="http://schemas.microsoft.com/office/drawing/2014/main" id="{03C7DE79-C5E6-70D9-FF33-59D1617435C1}"/>
              </a:ext>
            </a:extLst>
          </p:cNvPr>
          <p:cNvSpPr txBox="1"/>
          <p:nvPr/>
        </p:nvSpPr>
        <p:spPr>
          <a:xfrm>
            <a:off x="6222999" y="4081159"/>
            <a:ext cx="1975946" cy="307777"/>
          </a:xfrm>
          <a:prstGeom prst="rect">
            <a:avLst/>
          </a:prstGeom>
          <a:noFill/>
        </p:spPr>
        <p:txBody>
          <a:bodyPr wrap="square" rtlCol="0">
            <a:spAutoFit/>
          </a:bodyPr>
          <a:lstStyle/>
          <a:p>
            <a:r>
              <a:rPr lang="en-US" sz="1400" dirty="0" err="1">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Jovaney</a:t>
            </a:r>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 Atef</a:t>
            </a:r>
          </a:p>
        </p:txBody>
      </p:sp>
      <p:sp>
        <p:nvSpPr>
          <p:cNvPr id="23" name="TextBox 22">
            <a:extLst>
              <a:ext uri="{FF2B5EF4-FFF2-40B4-BE49-F238E27FC236}">
                <a16:creationId xmlns:a16="http://schemas.microsoft.com/office/drawing/2014/main" id="{C28FDC9E-964E-258C-9CBC-2ADCBDAD11C2}"/>
              </a:ext>
            </a:extLst>
          </p:cNvPr>
          <p:cNvSpPr txBox="1"/>
          <p:nvPr/>
        </p:nvSpPr>
        <p:spPr>
          <a:xfrm>
            <a:off x="6245187" y="4360636"/>
            <a:ext cx="1975946"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21-00826</a:t>
            </a:r>
          </a:p>
        </p:txBody>
      </p:sp>
      <p:sp>
        <p:nvSpPr>
          <p:cNvPr id="27" name="TextBox 26">
            <a:extLst>
              <a:ext uri="{FF2B5EF4-FFF2-40B4-BE49-F238E27FC236}">
                <a16:creationId xmlns:a16="http://schemas.microsoft.com/office/drawing/2014/main" id="{888BE3DB-E194-4B96-C969-FD4CCE1AC685}"/>
              </a:ext>
            </a:extLst>
          </p:cNvPr>
          <p:cNvSpPr txBox="1"/>
          <p:nvPr/>
        </p:nvSpPr>
        <p:spPr>
          <a:xfrm>
            <a:off x="11028666" y="3740256"/>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21-01494</a:t>
            </a:r>
          </a:p>
        </p:txBody>
      </p:sp>
      <p:sp>
        <p:nvSpPr>
          <p:cNvPr id="36" name="TextBox 35">
            <a:extLst>
              <a:ext uri="{FF2B5EF4-FFF2-40B4-BE49-F238E27FC236}">
                <a16:creationId xmlns:a16="http://schemas.microsoft.com/office/drawing/2014/main" id="{F9B5A130-A5BA-01F4-E641-B4699A764D0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Dubai</a:t>
            </a:r>
          </a:p>
        </p:txBody>
      </p:sp>
      <p:sp>
        <p:nvSpPr>
          <p:cNvPr id="37" name="TextBox 36">
            <a:extLst>
              <a:ext uri="{FF2B5EF4-FFF2-40B4-BE49-F238E27FC236}">
                <a16:creationId xmlns:a16="http://schemas.microsoft.com/office/drawing/2014/main" id="{5CBA31EC-2118-DE8A-DCC2-27E68ABC3A14}"/>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0" name="Freeform: Shape 39">
            <a:hlinkClick r:id="" action="ppaction://hlinkshowjump?jump=nextslide"/>
            <a:extLst>
              <a:ext uri="{FF2B5EF4-FFF2-40B4-BE49-F238E27FC236}">
                <a16:creationId xmlns:a16="http://schemas.microsoft.com/office/drawing/2014/main" id="{DB9828E0-FECC-8AEB-BA64-A37C88B826E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1" name="Freeform: Shape 40">
            <a:hlinkClick r:id="" action="ppaction://hlinkshowjump?jump=previousslide"/>
            <a:extLst>
              <a:ext uri="{FF2B5EF4-FFF2-40B4-BE49-F238E27FC236}">
                <a16:creationId xmlns:a16="http://schemas.microsoft.com/office/drawing/2014/main" id="{6B2F59E6-7BF2-2D6E-A761-C46E73A05822}"/>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42" name="Straight Connector 41">
            <a:extLst>
              <a:ext uri="{FF2B5EF4-FFF2-40B4-BE49-F238E27FC236}">
                <a16:creationId xmlns:a16="http://schemas.microsoft.com/office/drawing/2014/main" id="{A3FA31B6-89F3-8B0D-AE06-04D378404828}"/>
              </a:ext>
            </a:extLst>
          </p:cNvPr>
          <p:cNvCxnSpPr>
            <a:cxnSpLocks/>
          </p:cNvCxnSpPr>
          <p:nvPr/>
        </p:nvCxnSpPr>
        <p:spPr>
          <a:xfrm>
            <a:off x="660400" y="874215"/>
            <a:ext cx="0" cy="2554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Oval 42">
            <a:hlinkClick r:id="rId5" action="ppaction://hlinksldjump"/>
            <a:extLst>
              <a:ext uri="{FF2B5EF4-FFF2-40B4-BE49-F238E27FC236}">
                <a16:creationId xmlns:a16="http://schemas.microsoft.com/office/drawing/2014/main" id="{76CC5E06-0E22-68A4-1004-B45ABC34D379}"/>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6" action="ppaction://hlinksldjump"/>
            <a:extLst>
              <a:ext uri="{FF2B5EF4-FFF2-40B4-BE49-F238E27FC236}">
                <a16:creationId xmlns:a16="http://schemas.microsoft.com/office/drawing/2014/main" id="{1AE855EC-2631-392A-6825-F27F3F1C3C39}"/>
              </a:ext>
            </a:extLst>
          </p:cNvPr>
          <p:cNvSpPr/>
          <p:nvPr/>
        </p:nvSpPr>
        <p:spPr>
          <a:xfrm>
            <a:off x="571500" y="2056358"/>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7" action="ppaction://hlinksldjump"/>
            <a:extLst>
              <a:ext uri="{FF2B5EF4-FFF2-40B4-BE49-F238E27FC236}">
                <a16:creationId xmlns:a16="http://schemas.microsoft.com/office/drawing/2014/main" id="{B06FD7E7-FA23-F8E9-B39F-F7AE2723083A}"/>
              </a:ext>
            </a:extLst>
          </p:cNvPr>
          <p:cNvSpPr/>
          <p:nvPr/>
        </p:nvSpPr>
        <p:spPr>
          <a:xfrm>
            <a:off x="482601" y="3251202"/>
            <a:ext cx="355598" cy="35559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D25DE3D2-B302-4B63-4A4E-C0D99F73ECE0}"/>
              </a:ext>
            </a:extLst>
          </p:cNvPr>
          <p:cNvSpPr txBox="1"/>
          <p:nvPr/>
        </p:nvSpPr>
        <p:spPr>
          <a:xfrm>
            <a:off x="1111257" y="1932429"/>
            <a:ext cx="3471873" cy="523220"/>
          </a:xfrm>
          <a:prstGeom prst="rect">
            <a:avLst/>
          </a:prstGeom>
          <a:noFill/>
        </p:spPr>
        <p:txBody>
          <a:bodyPr wrap="square" rtlCol="0">
            <a:spAutoFit/>
          </a:bodyPr>
          <a:lstStyle/>
          <a:p>
            <a:r>
              <a:rPr lang="en-US" sz="2800" dirty="0" err="1">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Jovaney</a:t>
            </a:r>
            <a:endParaRPr lang="en-US" sz="2800" dirty="0">
              <a:solidFill>
                <a:schemeClr val="bg1"/>
              </a:solidFill>
              <a:latin typeface="Poppins ExtraBold" panose="00000900000000000000" pitchFamily="2" charset="0"/>
              <a:cs typeface="Poppins ExtraBold" panose="00000900000000000000" pitchFamily="2" charset="0"/>
            </a:endParaRPr>
          </a:p>
        </p:txBody>
      </p:sp>
      <p:sp>
        <p:nvSpPr>
          <p:cNvPr id="53" name="TextBox 52">
            <a:extLst>
              <a:ext uri="{FF2B5EF4-FFF2-40B4-BE49-F238E27FC236}">
                <a16:creationId xmlns:a16="http://schemas.microsoft.com/office/drawing/2014/main" id="{C89DFEB8-1ECC-4EB3-E3F5-03ADCEE1F391}"/>
              </a:ext>
            </a:extLst>
          </p:cNvPr>
          <p:cNvSpPr txBox="1"/>
          <p:nvPr/>
        </p:nvSpPr>
        <p:spPr>
          <a:xfrm>
            <a:off x="1111257" y="2406471"/>
            <a:ext cx="4621328" cy="1384995"/>
          </a:xfrm>
          <a:prstGeom prst="rect">
            <a:avLst/>
          </a:prstGeom>
          <a:noFill/>
        </p:spPr>
        <p:txBody>
          <a:bodyPr wrap="square" rtlCol="0">
            <a:spAutoFit/>
          </a:bodyPr>
          <a:lstStyle/>
          <a:p>
            <a:r>
              <a:rPr lang="en-GB" sz="1200" dirty="0">
                <a:solidFill>
                  <a:schemeClr val="bg1">
                    <a:lumMod val="85000"/>
                  </a:schemeClr>
                </a:solidFill>
                <a:latin typeface="Poppins" panose="00000500000000000000" pitchFamily="2" charset="0"/>
                <a:cs typeface="Poppins" panose="00000500000000000000" pitchFamily="2" charset="0"/>
              </a:rPr>
              <a:t>    is a creative thinker with a passion for problem-solving .</a:t>
            </a:r>
          </a:p>
          <a:p>
            <a:endParaRPr lang="en-GB" sz="1200" dirty="0">
              <a:solidFill>
                <a:schemeClr val="bg1">
                  <a:lumMod val="85000"/>
                </a:schemeClr>
              </a:solidFill>
              <a:latin typeface="Poppins" panose="00000500000000000000" pitchFamily="2" charset="0"/>
              <a:cs typeface="Poppins" panose="00000500000000000000" pitchFamily="2" charset="0"/>
            </a:endParaRPr>
          </a:p>
          <a:p>
            <a:r>
              <a:rPr lang="en-GB" sz="1200" dirty="0">
                <a:solidFill>
                  <a:schemeClr val="bg1">
                    <a:lumMod val="85000"/>
                  </a:schemeClr>
                </a:solidFill>
                <a:latin typeface="Poppins" panose="00000500000000000000" pitchFamily="2" charset="0"/>
                <a:cs typeface="Poppins" panose="00000500000000000000" pitchFamily="2" charset="0"/>
              </a:rPr>
              <a:t>Their innovative approach to problem-solving and ability to think outside the box consistently yield fresh</a:t>
            </a:r>
          </a:p>
          <a:p>
            <a:r>
              <a:rPr lang="en-GB" sz="1200" dirty="0">
                <a:solidFill>
                  <a:schemeClr val="bg1">
                    <a:lumMod val="85000"/>
                  </a:schemeClr>
                </a:solidFill>
                <a:latin typeface="Poppins" panose="00000500000000000000" pitchFamily="2" charset="0"/>
                <a:cs typeface="Poppins" panose="00000500000000000000" pitchFamily="2" charset="0"/>
              </a:rPr>
              <a:t>perspectives and groundbreaking solutions. adaptability and enthusiasm inject energy into the team, fostering a culture of creativity and exploration.</a:t>
            </a:r>
            <a:endParaRPr lang="en-US" sz="1200" dirty="0">
              <a:solidFill>
                <a:schemeClr val="bg1">
                  <a:lumMod val="85000"/>
                </a:schemeClr>
              </a:solidFill>
              <a:latin typeface="Poppins" panose="00000500000000000000" pitchFamily="2" charset="0"/>
              <a:cs typeface="Poppins" panose="00000500000000000000" pitchFamily="2" charset="0"/>
            </a:endParaRPr>
          </a:p>
        </p:txBody>
      </p:sp>
      <p:sp>
        <p:nvSpPr>
          <p:cNvPr id="54" name="Rectangle: Rounded Corners 53">
            <a:extLst>
              <a:ext uri="{FF2B5EF4-FFF2-40B4-BE49-F238E27FC236}">
                <a16:creationId xmlns:a16="http://schemas.microsoft.com/office/drawing/2014/main" id="{3EC1DC12-EF6E-EED3-B504-0F511680834C}"/>
              </a:ext>
            </a:extLst>
          </p:cNvPr>
          <p:cNvSpPr/>
          <p:nvPr/>
        </p:nvSpPr>
        <p:spPr>
          <a:xfrm>
            <a:off x="1380065" y="3819232"/>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Team member </a:t>
            </a:r>
          </a:p>
        </p:txBody>
      </p:sp>
      <p:sp>
        <p:nvSpPr>
          <p:cNvPr id="7" name="TextBox 6">
            <a:extLst>
              <a:ext uri="{FF2B5EF4-FFF2-40B4-BE49-F238E27FC236}">
                <a16:creationId xmlns:a16="http://schemas.microsoft.com/office/drawing/2014/main" id="{AEC2FFE7-9AD9-6100-6B7D-D00970F111DB}"/>
              </a:ext>
            </a:extLst>
          </p:cNvPr>
          <p:cNvSpPr txBox="1"/>
          <p:nvPr/>
        </p:nvSpPr>
        <p:spPr>
          <a:xfrm>
            <a:off x="11028666" y="3490973"/>
            <a:ext cx="1801641" cy="246221"/>
          </a:xfrm>
          <a:prstGeom prst="rect">
            <a:avLst/>
          </a:prstGeom>
          <a:noFill/>
        </p:spPr>
        <p:txBody>
          <a:bodyPr wrap="square" rtlCol="0">
            <a:spAutoFit/>
          </a:bodyPr>
          <a:lstStyle/>
          <a:p>
            <a:r>
              <a:rPr lang="en-US" sz="10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Rehab Mahmoud</a:t>
            </a:r>
          </a:p>
        </p:txBody>
      </p:sp>
      <p:pic>
        <p:nvPicPr>
          <p:cNvPr id="8" name="Picture Placeholder 66" descr="A person with a scarf over her face">
            <a:extLst>
              <a:ext uri="{FF2B5EF4-FFF2-40B4-BE49-F238E27FC236}">
                <a16:creationId xmlns:a16="http://schemas.microsoft.com/office/drawing/2014/main" id="{E0264E01-A997-5709-0D71-8E3DC8B66B6D}"/>
              </a:ext>
            </a:extLst>
          </p:cNvPr>
          <p:cNvPicPr>
            <a:picLocks noChangeAspect="1"/>
          </p:cNvPicPr>
          <p:nvPr/>
        </p:nvPicPr>
        <p:blipFill>
          <a:blip r:embed="rId8">
            <a:extLst>
              <a:ext uri="{28A0092B-C50C-407E-A947-70E740481C1C}">
                <a14:useLocalDpi xmlns:a14="http://schemas.microsoft.com/office/drawing/2010/main" val="0"/>
              </a:ext>
            </a:extLst>
          </a:blip>
          <a:srcRect t="10188" b="10188"/>
          <a:stretch>
            <a:fillRect/>
          </a:stretch>
        </p:blipFill>
        <p:spPr>
          <a:xfrm>
            <a:off x="8835193" y="1925375"/>
            <a:ext cx="1906587" cy="2093912"/>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8B818692-7649-6E27-25EA-F37C34D2B503}"/>
              </a:ext>
            </a:extLst>
          </p:cNvPr>
          <p:cNvSpPr txBox="1"/>
          <p:nvPr/>
        </p:nvSpPr>
        <p:spPr>
          <a:xfrm>
            <a:off x="8835193" y="3549591"/>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Shahd </a:t>
            </a:r>
            <a:r>
              <a:rPr lang="en-US" sz="1100" dirty="0" err="1">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khaled</a:t>
            </a:r>
            <a:endPar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endParaRPr>
          </a:p>
        </p:txBody>
      </p:sp>
      <p:sp>
        <p:nvSpPr>
          <p:cNvPr id="11" name="TextBox 10">
            <a:extLst>
              <a:ext uri="{FF2B5EF4-FFF2-40B4-BE49-F238E27FC236}">
                <a16:creationId xmlns:a16="http://schemas.microsoft.com/office/drawing/2014/main" id="{E5DF3796-78A6-3D6A-2F86-4646B5FFEF45}"/>
              </a:ext>
            </a:extLst>
          </p:cNvPr>
          <p:cNvSpPr txBox="1"/>
          <p:nvPr/>
        </p:nvSpPr>
        <p:spPr>
          <a:xfrm>
            <a:off x="8874297" y="3790009"/>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21-01600</a:t>
            </a:r>
          </a:p>
        </p:txBody>
      </p:sp>
    </p:spTree>
    <p:extLst>
      <p:ext uri="{BB962C8B-B14F-4D97-AF65-F5344CB8AC3E}">
        <p14:creationId xmlns:p14="http://schemas.microsoft.com/office/powerpoint/2010/main" val="808308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26693F2-7467-DB47-A491-2E60133B276A}"/>
              </a:ext>
            </a:extLst>
          </p:cNvPr>
          <p:cNvSpPr/>
          <p:nvPr/>
        </p:nvSpPr>
        <p:spPr>
          <a:xfrm>
            <a:off x="0" y="0"/>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69957536-2AC8-3BE0-140B-0823B0BACC5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070" b="1070"/>
          <a:stretch/>
        </p:blipFill>
        <p:spPr/>
      </p:pic>
      <p:sp>
        <p:nvSpPr>
          <p:cNvPr id="11" name="Picture Placeholder 10">
            <a:extLst>
              <a:ext uri="{FF2B5EF4-FFF2-40B4-BE49-F238E27FC236}">
                <a16:creationId xmlns:a16="http://schemas.microsoft.com/office/drawing/2014/main" id="{A31EF160-CB10-788E-CBF6-1F1F9CD702C8}"/>
              </a:ext>
            </a:extLst>
          </p:cNvPr>
          <p:cNvSpPr>
            <a:spLocks noGrp="1"/>
          </p:cNvSpPr>
          <p:nvPr>
            <p:ph type="pic" sz="quarter" idx="13"/>
          </p:nvPr>
        </p:nvSpPr>
        <p:spPr/>
        <p:txBody>
          <a:bodyPr/>
          <a:lstStyle/>
          <a:p>
            <a:endParaRPr lang="en-US" dirty="0"/>
          </a:p>
        </p:txBody>
      </p:sp>
      <p:sp>
        <p:nvSpPr>
          <p:cNvPr id="13" name="Picture Placeholder 12">
            <a:extLst>
              <a:ext uri="{FF2B5EF4-FFF2-40B4-BE49-F238E27FC236}">
                <a16:creationId xmlns:a16="http://schemas.microsoft.com/office/drawing/2014/main" id="{A707A6E9-47AF-81A7-D4A1-EA2AACD3561A}"/>
              </a:ext>
            </a:extLst>
          </p:cNvPr>
          <p:cNvSpPr>
            <a:spLocks noGrp="1"/>
          </p:cNvSpPr>
          <p:nvPr>
            <p:ph type="pic" sz="quarter" idx="14"/>
          </p:nvPr>
        </p:nvSpPr>
        <p:spPr/>
        <p:txBody>
          <a:bodyPr/>
          <a:lstStyle/>
          <a:p>
            <a:endParaRPr lang="en-US" dirty="0"/>
          </a:p>
        </p:txBody>
      </p:sp>
      <p:sp>
        <p:nvSpPr>
          <p:cNvPr id="22" name="TextBox 21">
            <a:extLst>
              <a:ext uri="{FF2B5EF4-FFF2-40B4-BE49-F238E27FC236}">
                <a16:creationId xmlns:a16="http://schemas.microsoft.com/office/drawing/2014/main" id="{C5FC5F75-1678-94AF-6717-1C86A5367834}"/>
              </a:ext>
            </a:extLst>
          </p:cNvPr>
          <p:cNvSpPr txBox="1"/>
          <p:nvPr/>
        </p:nvSpPr>
        <p:spPr>
          <a:xfrm>
            <a:off x="6245187" y="4147479"/>
            <a:ext cx="1975946" cy="523220"/>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Shahd </a:t>
            </a:r>
            <a:r>
              <a:rPr lang="en-US" sz="1400" dirty="0" err="1">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khaled</a:t>
            </a:r>
            <a:endPar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endParaRPr>
          </a:p>
          <a:p>
            <a:endParaRPr lang="en-US" sz="14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endParaRPr>
          </a:p>
        </p:txBody>
      </p:sp>
      <p:sp>
        <p:nvSpPr>
          <p:cNvPr id="23" name="TextBox 22">
            <a:extLst>
              <a:ext uri="{FF2B5EF4-FFF2-40B4-BE49-F238E27FC236}">
                <a16:creationId xmlns:a16="http://schemas.microsoft.com/office/drawing/2014/main" id="{00FD1167-5FA7-FF92-5B06-A9F6FAB2FCB2}"/>
              </a:ext>
            </a:extLst>
          </p:cNvPr>
          <p:cNvSpPr txBox="1"/>
          <p:nvPr/>
        </p:nvSpPr>
        <p:spPr>
          <a:xfrm>
            <a:off x="6245187" y="4360636"/>
            <a:ext cx="1975946"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21-01600</a:t>
            </a:r>
            <a:endParaRPr lang="en-US" sz="9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34" name="TextBox 33">
            <a:extLst>
              <a:ext uri="{FF2B5EF4-FFF2-40B4-BE49-F238E27FC236}">
                <a16:creationId xmlns:a16="http://schemas.microsoft.com/office/drawing/2014/main" id="{69EC6550-DA16-42CB-7910-F0EDD3BD5435}"/>
              </a:ext>
            </a:extLst>
          </p:cNvPr>
          <p:cNvSpPr txBox="1"/>
          <p:nvPr/>
        </p:nvSpPr>
        <p:spPr>
          <a:xfrm>
            <a:off x="13170281" y="3530030"/>
            <a:ext cx="1801641" cy="261610"/>
          </a:xfrm>
          <a:prstGeom prst="rect">
            <a:avLst/>
          </a:prstGeom>
          <a:noFill/>
        </p:spPr>
        <p:txBody>
          <a:bodyPr wrap="square" rtlCol="0">
            <a:spAutoFit/>
          </a:bodyPr>
          <a:lstStyle/>
          <a:p>
            <a:r>
              <a:rPr lang="en-US" sz="1100" dirty="0" err="1">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i</a:t>
            </a:r>
            <a:endPar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endParaRPr>
          </a:p>
        </p:txBody>
      </p:sp>
      <p:sp>
        <p:nvSpPr>
          <p:cNvPr id="36" name="TextBox 35">
            <a:extLst>
              <a:ext uri="{FF2B5EF4-FFF2-40B4-BE49-F238E27FC236}">
                <a16:creationId xmlns:a16="http://schemas.microsoft.com/office/drawing/2014/main" id="{C3457DB9-FA75-694E-BCE1-29A6B3AAE415}"/>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Canada</a:t>
            </a:r>
          </a:p>
        </p:txBody>
      </p:sp>
      <p:sp>
        <p:nvSpPr>
          <p:cNvPr id="37" name="TextBox 36">
            <a:extLst>
              <a:ext uri="{FF2B5EF4-FFF2-40B4-BE49-F238E27FC236}">
                <a16:creationId xmlns:a16="http://schemas.microsoft.com/office/drawing/2014/main" id="{556EEE3C-3F7F-3F7C-8B23-088B1BBAC853}"/>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0" name="Freeform: Shape 39">
            <a:hlinkClick r:id="" action="ppaction://hlinkshowjump?jump=nextslide"/>
            <a:extLst>
              <a:ext uri="{FF2B5EF4-FFF2-40B4-BE49-F238E27FC236}">
                <a16:creationId xmlns:a16="http://schemas.microsoft.com/office/drawing/2014/main" id="{97F24EE4-5258-22CF-68F9-D66D10D1F75C}"/>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1" name="Freeform: Shape 40">
            <a:hlinkClick r:id="" action="ppaction://hlinkshowjump?jump=previousslide"/>
            <a:extLst>
              <a:ext uri="{FF2B5EF4-FFF2-40B4-BE49-F238E27FC236}">
                <a16:creationId xmlns:a16="http://schemas.microsoft.com/office/drawing/2014/main" id="{FF52B2D2-8CBC-DBC5-BCE5-F75EB0E70055}"/>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42" name="Straight Connector 41">
            <a:extLst>
              <a:ext uri="{FF2B5EF4-FFF2-40B4-BE49-F238E27FC236}">
                <a16:creationId xmlns:a16="http://schemas.microsoft.com/office/drawing/2014/main" id="{CE8F3CFE-B61C-196A-EF87-0363A19A6DA5}"/>
              </a:ext>
            </a:extLst>
          </p:cNvPr>
          <p:cNvCxnSpPr>
            <a:cxnSpLocks/>
          </p:cNvCxnSpPr>
          <p:nvPr/>
        </p:nvCxnSpPr>
        <p:spPr>
          <a:xfrm>
            <a:off x="660400" y="874215"/>
            <a:ext cx="0" cy="38736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Oval 42">
            <a:hlinkClick r:id="rId4" action="ppaction://hlinksldjump"/>
            <a:extLst>
              <a:ext uri="{FF2B5EF4-FFF2-40B4-BE49-F238E27FC236}">
                <a16:creationId xmlns:a16="http://schemas.microsoft.com/office/drawing/2014/main" id="{D17DF177-A2E8-CCED-2A87-95ABEE5B63F0}"/>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hlinkClick r:id="rId5" action="ppaction://hlinksldjump"/>
            <a:extLst>
              <a:ext uri="{FF2B5EF4-FFF2-40B4-BE49-F238E27FC236}">
                <a16:creationId xmlns:a16="http://schemas.microsoft.com/office/drawing/2014/main" id="{2DDCB084-038A-DD69-9695-16B476375C16}"/>
              </a:ext>
            </a:extLst>
          </p:cNvPr>
          <p:cNvSpPr/>
          <p:nvPr/>
        </p:nvSpPr>
        <p:spPr>
          <a:xfrm>
            <a:off x="571500" y="2056358"/>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6" action="ppaction://hlinksldjump"/>
            <a:extLst>
              <a:ext uri="{FF2B5EF4-FFF2-40B4-BE49-F238E27FC236}">
                <a16:creationId xmlns:a16="http://schemas.microsoft.com/office/drawing/2014/main" id="{2CAE00B7-3FCC-FC96-07CD-B65F394FFFAD}"/>
              </a:ext>
            </a:extLst>
          </p:cNvPr>
          <p:cNvSpPr/>
          <p:nvPr/>
        </p:nvSpPr>
        <p:spPr>
          <a:xfrm>
            <a:off x="571500" y="3340101"/>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7" action="ppaction://hlinksldjump"/>
            <a:extLst>
              <a:ext uri="{FF2B5EF4-FFF2-40B4-BE49-F238E27FC236}">
                <a16:creationId xmlns:a16="http://schemas.microsoft.com/office/drawing/2014/main" id="{D53EC54C-C7A1-329B-2809-322FD357C57E}"/>
              </a:ext>
            </a:extLst>
          </p:cNvPr>
          <p:cNvSpPr/>
          <p:nvPr/>
        </p:nvSpPr>
        <p:spPr>
          <a:xfrm>
            <a:off x="474134" y="4526478"/>
            <a:ext cx="372532" cy="372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F49D1685-8B17-E192-51F6-EDA415D70540}"/>
              </a:ext>
            </a:extLst>
          </p:cNvPr>
          <p:cNvSpPr txBox="1"/>
          <p:nvPr/>
        </p:nvSpPr>
        <p:spPr>
          <a:xfrm>
            <a:off x="1320798" y="1869934"/>
            <a:ext cx="3471873" cy="523220"/>
          </a:xfrm>
          <a:prstGeom prst="rect">
            <a:avLst/>
          </a:prstGeom>
          <a:noFill/>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Shahd</a:t>
            </a:r>
            <a:endParaRPr lang="en-US" sz="2800" dirty="0">
              <a:solidFill>
                <a:schemeClr val="bg1"/>
              </a:solidFill>
              <a:latin typeface="Poppins ExtraBold" panose="00000900000000000000" pitchFamily="2" charset="0"/>
              <a:cs typeface="Poppins ExtraBold" panose="00000900000000000000" pitchFamily="2" charset="0"/>
            </a:endParaRPr>
          </a:p>
        </p:txBody>
      </p:sp>
      <p:sp>
        <p:nvSpPr>
          <p:cNvPr id="53" name="TextBox 52">
            <a:extLst>
              <a:ext uri="{FF2B5EF4-FFF2-40B4-BE49-F238E27FC236}">
                <a16:creationId xmlns:a16="http://schemas.microsoft.com/office/drawing/2014/main" id="{1C04075B-21C9-DA1F-B936-AFEDCB9E81F2}"/>
              </a:ext>
            </a:extLst>
          </p:cNvPr>
          <p:cNvSpPr txBox="1"/>
          <p:nvPr/>
        </p:nvSpPr>
        <p:spPr>
          <a:xfrm>
            <a:off x="1320799" y="2367171"/>
            <a:ext cx="3471872" cy="2123658"/>
          </a:xfrm>
          <a:prstGeom prst="rect">
            <a:avLst/>
          </a:prstGeom>
          <a:noFill/>
        </p:spPr>
        <p:txBody>
          <a:bodyPr wrap="square" rtlCol="0">
            <a:spAutoFit/>
          </a:bodyPr>
          <a:lstStyle/>
          <a:p>
            <a:r>
              <a:rPr lang="en-GB" sz="1200" dirty="0">
                <a:solidFill>
                  <a:schemeClr val="bg1">
                    <a:lumMod val="85000"/>
                  </a:schemeClr>
                </a:solidFill>
                <a:latin typeface="Poppins" panose="00000500000000000000" pitchFamily="2" charset="0"/>
                <a:cs typeface="Poppins" panose="00000500000000000000" pitchFamily="2" charset="0"/>
              </a:rPr>
              <a:t>Shahd is a proactive and resourceful team member, renowned for her exceptional organizational skills and ability to manage multiple tasks seamlessly. With a keen eye for detail and a commitment to excellence, Shahd ensures that project milestones are met efficiently and on schedule. Her proactive approach to challenges and her adeptness at streamlining processes significantly contribute to the team's success.</a:t>
            </a:r>
            <a:endParaRPr lang="en-US" sz="1200" dirty="0">
              <a:solidFill>
                <a:schemeClr val="bg1">
                  <a:lumMod val="85000"/>
                </a:schemeClr>
              </a:solidFill>
              <a:latin typeface="Poppins" panose="00000500000000000000" pitchFamily="2" charset="0"/>
              <a:cs typeface="Poppins" panose="00000500000000000000" pitchFamily="2" charset="0"/>
            </a:endParaRPr>
          </a:p>
        </p:txBody>
      </p:sp>
      <p:sp>
        <p:nvSpPr>
          <p:cNvPr id="54" name="Rectangle: Rounded Corners 53">
            <a:extLst>
              <a:ext uri="{FF2B5EF4-FFF2-40B4-BE49-F238E27FC236}">
                <a16:creationId xmlns:a16="http://schemas.microsoft.com/office/drawing/2014/main" id="{CF35A185-3D8C-3254-3C37-39030BE48E5F}"/>
              </a:ext>
            </a:extLst>
          </p:cNvPr>
          <p:cNvSpPr/>
          <p:nvPr/>
        </p:nvSpPr>
        <p:spPr>
          <a:xfrm>
            <a:off x="1652985" y="4464847"/>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Team member </a:t>
            </a:r>
          </a:p>
        </p:txBody>
      </p:sp>
      <p:pic>
        <p:nvPicPr>
          <p:cNvPr id="15" name="Picture Placeholder 14">
            <a:extLst>
              <a:ext uri="{FF2B5EF4-FFF2-40B4-BE49-F238E27FC236}">
                <a16:creationId xmlns:a16="http://schemas.microsoft.com/office/drawing/2014/main" id="{B763FEB6-F0E3-317C-D100-9D8DC7263B1A}"/>
              </a:ext>
            </a:extLst>
          </p:cNvPr>
          <p:cNvPicPr>
            <a:picLocks noGrp="1" noChangeAspect="1"/>
          </p:cNvPicPr>
          <p:nvPr>
            <p:ph type="pic" sz="quarter" idx="12"/>
          </p:nvPr>
        </p:nvPicPr>
        <p:blipFill>
          <a:blip r:embed="rId8">
            <a:extLst>
              <a:ext uri="{28A0092B-C50C-407E-A947-70E740481C1C}">
                <a14:useLocalDpi xmlns:a14="http://schemas.microsoft.com/office/drawing/2010/main" val="0"/>
              </a:ext>
            </a:extLst>
          </a:blip>
          <a:srcRect t="19435" b="19435"/>
          <a:stretch/>
        </p:blipFill>
        <p:spPr>
          <a:xfrm>
            <a:off x="10950765" y="1894901"/>
            <a:ext cx="1905919" cy="2093204"/>
          </a:xfrm>
        </p:spPr>
      </p:pic>
      <p:pic>
        <p:nvPicPr>
          <p:cNvPr id="7" name="Picture Placeholder 11">
            <a:extLst>
              <a:ext uri="{FF2B5EF4-FFF2-40B4-BE49-F238E27FC236}">
                <a16:creationId xmlns:a16="http://schemas.microsoft.com/office/drawing/2014/main" id="{124A9E54-E9A7-A61A-9D9E-8E20519EBDD4}"/>
              </a:ext>
            </a:extLst>
          </p:cNvPr>
          <p:cNvPicPr>
            <a:picLocks noChangeAspect="1"/>
          </p:cNvPicPr>
          <p:nvPr/>
        </p:nvPicPr>
        <p:blipFill rotWithShape="1">
          <a:blip r:embed="rId9">
            <a:extLst>
              <a:ext uri="{28A0092B-C50C-407E-A947-70E740481C1C}">
                <a14:useLocalDpi xmlns:a14="http://schemas.microsoft.com/office/drawing/2010/main" val="0"/>
              </a:ext>
            </a:extLst>
          </a:blip>
          <a:srcRect b="25737"/>
          <a:stretch/>
        </p:blipFill>
        <p:spPr>
          <a:xfrm>
            <a:off x="8835527" y="1899456"/>
            <a:ext cx="1905919" cy="212438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8" name="TextBox 7">
            <a:extLst>
              <a:ext uri="{FF2B5EF4-FFF2-40B4-BE49-F238E27FC236}">
                <a16:creationId xmlns:a16="http://schemas.microsoft.com/office/drawing/2014/main" id="{CF564469-A181-E376-D8F5-12396F9E58D4}"/>
              </a:ext>
            </a:extLst>
          </p:cNvPr>
          <p:cNvSpPr txBox="1"/>
          <p:nvPr/>
        </p:nvSpPr>
        <p:spPr>
          <a:xfrm>
            <a:off x="8913428" y="3744811"/>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21-01494</a:t>
            </a:r>
          </a:p>
        </p:txBody>
      </p:sp>
      <p:sp>
        <p:nvSpPr>
          <p:cNvPr id="10" name="TextBox 9">
            <a:extLst>
              <a:ext uri="{FF2B5EF4-FFF2-40B4-BE49-F238E27FC236}">
                <a16:creationId xmlns:a16="http://schemas.microsoft.com/office/drawing/2014/main" id="{C356A055-3842-ADB2-810E-6339EEFDE0C5}"/>
              </a:ext>
            </a:extLst>
          </p:cNvPr>
          <p:cNvSpPr txBox="1"/>
          <p:nvPr/>
        </p:nvSpPr>
        <p:spPr>
          <a:xfrm>
            <a:off x="11050759" y="3517900"/>
            <a:ext cx="1801641" cy="200055"/>
          </a:xfrm>
          <a:prstGeom prst="rect">
            <a:avLst/>
          </a:prstGeom>
          <a:noFill/>
        </p:spPr>
        <p:txBody>
          <a:bodyPr wrap="square" rtlCol="0">
            <a:spAutoFit/>
          </a:bodyPr>
          <a:lstStyle/>
          <a:p>
            <a:r>
              <a:rPr lang="en-US" sz="7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Dina Hana</a:t>
            </a:r>
          </a:p>
        </p:txBody>
      </p:sp>
      <p:sp>
        <p:nvSpPr>
          <p:cNvPr id="16" name="TextBox 15">
            <a:extLst>
              <a:ext uri="{FF2B5EF4-FFF2-40B4-BE49-F238E27FC236}">
                <a16:creationId xmlns:a16="http://schemas.microsoft.com/office/drawing/2014/main" id="{6FD31DFD-5861-5CD3-575E-F7524C703663}"/>
              </a:ext>
            </a:extLst>
          </p:cNvPr>
          <p:cNvSpPr txBox="1"/>
          <p:nvPr/>
        </p:nvSpPr>
        <p:spPr>
          <a:xfrm>
            <a:off x="8939805" y="3505032"/>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Rehab Mahmoud</a:t>
            </a:r>
          </a:p>
        </p:txBody>
      </p:sp>
      <p:sp>
        <p:nvSpPr>
          <p:cNvPr id="17" name="TextBox 16">
            <a:extLst>
              <a:ext uri="{FF2B5EF4-FFF2-40B4-BE49-F238E27FC236}">
                <a16:creationId xmlns:a16="http://schemas.microsoft.com/office/drawing/2014/main" id="{BF006CA9-9C50-3998-1ABE-BE19AF707BAD}"/>
              </a:ext>
            </a:extLst>
          </p:cNvPr>
          <p:cNvSpPr txBox="1"/>
          <p:nvPr/>
        </p:nvSpPr>
        <p:spPr>
          <a:xfrm>
            <a:off x="11046475" y="3722270"/>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21-00600</a:t>
            </a:r>
          </a:p>
        </p:txBody>
      </p:sp>
    </p:spTree>
    <p:extLst>
      <p:ext uri="{BB962C8B-B14F-4D97-AF65-F5344CB8AC3E}">
        <p14:creationId xmlns:p14="http://schemas.microsoft.com/office/powerpoint/2010/main" val="8721835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B8C62B3-882B-E1ED-8965-C50BF13703E6}"/>
              </a:ext>
            </a:extLst>
          </p:cNvPr>
          <p:cNvSpPr/>
          <p:nvPr/>
        </p:nvSpPr>
        <p:spPr>
          <a:xfrm>
            <a:off x="0" y="22774"/>
            <a:ext cx="12192000" cy="68580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9C4A1A11-8EFC-397A-7232-4076E6BA125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53" b="5053"/>
          <a:stretch/>
        </p:blipFill>
        <p:spPr/>
      </p:pic>
      <p:pic>
        <p:nvPicPr>
          <p:cNvPr id="9" name="Picture Placeholder 8">
            <a:extLst>
              <a:ext uri="{FF2B5EF4-FFF2-40B4-BE49-F238E27FC236}">
                <a16:creationId xmlns:a16="http://schemas.microsoft.com/office/drawing/2014/main" id="{34AE7571-BC20-0C91-E4BB-D1D4A8409AF3}"/>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9435" b="19435"/>
          <a:stretch/>
        </p:blipFill>
        <p:spPr>
          <a:xfrm>
            <a:off x="8834762" y="1903693"/>
            <a:ext cx="1905919" cy="2093204"/>
          </a:xfrm>
        </p:spPr>
      </p:pic>
      <p:sp>
        <p:nvSpPr>
          <p:cNvPr id="24" name="TextBox 23">
            <a:extLst>
              <a:ext uri="{FF2B5EF4-FFF2-40B4-BE49-F238E27FC236}">
                <a16:creationId xmlns:a16="http://schemas.microsoft.com/office/drawing/2014/main" id="{D097EAE5-8785-48C5-BB0B-06787EAD48B9}"/>
              </a:ext>
            </a:extLst>
          </p:cNvPr>
          <p:cNvSpPr txBox="1"/>
          <p:nvPr/>
        </p:nvSpPr>
        <p:spPr>
          <a:xfrm>
            <a:off x="6245187" y="4360636"/>
            <a:ext cx="1975946"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21-01494</a:t>
            </a:r>
            <a:endParaRPr lang="en-US" sz="9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4778783C-B0AB-B8DD-6DA1-84352C446E9D}"/>
              </a:ext>
            </a:extLst>
          </p:cNvPr>
          <p:cNvSpPr txBox="1"/>
          <p:nvPr/>
        </p:nvSpPr>
        <p:spPr>
          <a:xfrm>
            <a:off x="8939805"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21-00600</a:t>
            </a:r>
          </a:p>
        </p:txBody>
      </p:sp>
      <p:sp>
        <p:nvSpPr>
          <p:cNvPr id="35" name="TextBox 34">
            <a:extLst>
              <a:ext uri="{FF2B5EF4-FFF2-40B4-BE49-F238E27FC236}">
                <a16:creationId xmlns:a16="http://schemas.microsoft.com/office/drawing/2014/main" id="{A111B63D-6D43-6E47-C9F8-200AA1ED9B36}"/>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a:t>
            </a:r>
          </a:p>
        </p:txBody>
      </p:sp>
      <p:sp>
        <p:nvSpPr>
          <p:cNvPr id="37" name="TextBox 36">
            <a:extLst>
              <a:ext uri="{FF2B5EF4-FFF2-40B4-BE49-F238E27FC236}">
                <a16:creationId xmlns:a16="http://schemas.microsoft.com/office/drawing/2014/main" id="{C22228CC-FA9F-B23C-2625-03B2EB07605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38" name="TextBox 37">
            <a:extLst>
              <a:ext uri="{FF2B5EF4-FFF2-40B4-BE49-F238E27FC236}">
                <a16:creationId xmlns:a16="http://schemas.microsoft.com/office/drawing/2014/main" id="{5BD25EA9-2437-BADC-077A-5155D5DE4691}"/>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1" name="Freeform: Shape 40">
            <a:hlinkClick r:id="" action="ppaction://hlinkshowjump?jump=nextslide"/>
            <a:extLst>
              <a:ext uri="{FF2B5EF4-FFF2-40B4-BE49-F238E27FC236}">
                <a16:creationId xmlns:a16="http://schemas.microsoft.com/office/drawing/2014/main" id="{555F8418-50FB-820B-802B-FD09F33ACD3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2" name="Freeform: Shape 41">
            <a:hlinkClick r:id="" action="ppaction://hlinkshowjump?jump=previousslide"/>
            <a:extLst>
              <a:ext uri="{FF2B5EF4-FFF2-40B4-BE49-F238E27FC236}">
                <a16:creationId xmlns:a16="http://schemas.microsoft.com/office/drawing/2014/main" id="{F2015EF8-A262-5526-DB02-277173AF41D6}"/>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5AD0E13B-A6AA-6751-847E-DE5190580FBF}"/>
              </a:ext>
            </a:extLst>
          </p:cNvPr>
          <p:cNvCxnSpPr>
            <a:cxnSpLocks/>
            <a:endCxn id="48" idx="4"/>
          </p:cNvCxnSpPr>
          <p:nvPr/>
        </p:nvCxnSpPr>
        <p:spPr>
          <a:xfrm flipH="1">
            <a:off x="643791" y="874215"/>
            <a:ext cx="16609" cy="464262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a:hlinkClick r:id="rId5" action="ppaction://hlinksldjump"/>
            <a:extLst>
              <a:ext uri="{FF2B5EF4-FFF2-40B4-BE49-F238E27FC236}">
                <a16:creationId xmlns:a16="http://schemas.microsoft.com/office/drawing/2014/main" id="{42A791C6-0702-4234-C43C-BA3C3766A1C2}"/>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6" action="ppaction://hlinksldjump"/>
            <a:extLst>
              <a:ext uri="{FF2B5EF4-FFF2-40B4-BE49-F238E27FC236}">
                <a16:creationId xmlns:a16="http://schemas.microsoft.com/office/drawing/2014/main" id="{6B66952E-BA42-DBC3-A37A-AAED0EA9EF24}"/>
              </a:ext>
            </a:extLst>
          </p:cNvPr>
          <p:cNvSpPr/>
          <p:nvPr/>
        </p:nvSpPr>
        <p:spPr>
          <a:xfrm>
            <a:off x="571500" y="2056358"/>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7" action="ppaction://hlinksldjump"/>
            <a:extLst>
              <a:ext uri="{FF2B5EF4-FFF2-40B4-BE49-F238E27FC236}">
                <a16:creationId xmlns:a16="http://schemas.microsoft.com/office/drawing/2014/main" id="{63FE0090-10F7-36A7-AE33-7088FF0A3EA3}"/>
              </a:ext>
            </a:extLst>
          </p:cNvPr>
          <p:cNvSpPr/>
          <p:nvPr/>
        </p:nvSpPr>
        <p:spPr>
          <a:xfrm>
            <a:off x="571500" y="3340101"/>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8" action="ppaction://hlinksldjump"/>
            <a:extLst>
              <a:ext uri="{FF2B5EF4-FFF2-40B4-BE49-F238E27FC236}">
                <a16:creationId xmlns:a16="http://schemas.microsoft.com/office/drawing/2014/main" id="{39C39C89-823B-6568-FA46-B4877826C87B}"/>
              </a:ext>
            </a:extLst>
          </p:cNvPr>
          <p:cNvSpPr/>
          <p:nvPr/>
        </p:nvSpPr>
        <p:spPr>
          <a:xfrm>
            <a:off x="554892" y="437040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hlinkClick r:id="rId9" action="ppaction://hlinksldjump"/>
            <a:extLst>
              <a:ext uri="{FF2B5EF4-FFF2-40B4-BE49-F238E27FC236}">
                <a16:creationId xmlns:a16="http://schemas.microsoft.com/office/drawing/2014/main" id="{3FC8A194-1B9C-6BAD-12D7-2783FAEB6CD2}"/>
              </a:ext>
            </a:extLst>
          </p:cNvPr>
          <p:cNvSpPr/>
          <p:nvPr/>
        </p:nvSpPr>
        <p:spPr>
          <a:xfrm>
            <a:off x="457525" y="5144304"/>
            <a:ext cx="372532" cy="372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7F2B6379-844F-9B40-D9DF-57CFE507A9D5}"/>
              </a:ext>
            </a:extLst>
          </p:cNvPr>
          <p:cNvSpPr txBox="1"/>
          <p:nvPr/>
        </p:nvSpPr>
        <p:spPr>
          <a:xfrm>
            <a:off x="1331999" y="1801218"/>
            <a:ext cx="3471873" cy="954107"/>
          </a:xfrm>
          <a:prstGeom prst="rect">
            <a:avLst/>
          </a:prstGeom>
          <a:noFill/>
        </p:spPr>
        <p:txBody>
          <a:bodyPr wrap="square" rtlCol="0">
            <a:spAutoFit/>
          </a:bodyPr>
          <a:lstStyle/>
          <a:p>
            <a:r>
              <a:rPr lang="en-US" sz="2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Rehab</a:t>
            </a:r>
            <a:endParaRPr lang="en-US" sz="32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endParaRPr lang="en-US" sz="2800" dirty="0">
              <a:solidFill>
                <a:schemeClr val="bg1"/>
              </a:solidFill>
              <a:latin typeface="Poppins ExtraBold" panose="00000900000000000000" pitchFamily="2" charset="0"/>
              <a:cs typeface="Poppins ExtraBold" panose="00000900000000000000" pitchFamily="2" charset="0"/>
            </a:endParaRPr>
          </a:p>
        </p:txBody>
      </p:sp>
      <p:sp>
        <p:nvSpPr>
          <p:cNvPr id="54" name="TextBox 53">
            <a:extLst>
              <a:ext uri="{FF2B5EF4-FFF2-40B4-BE49-F238E27FC236}">
                <a16:creationId xmlns:a16="http://schemas.microsoft.com/office/drawing/2014/main" id="{5D770240-7D79-F664-4CB7-9FFC9FA2183B}"/>
              </a:ext>
            </a:extLst>
          </p:cNvPr>
          <p:cNvSpPr txBox="1"/>
          <p:nvPr/>
        </p:nvSpPr>
        <p:spPr>
          <a:xfrm>
            <a:off x="1332764" y="2278272"/>
            <a:ext cx="3471872" cy="2123658"/>
          </a:xfrm>
          <a:prstGeom prst="rect">
            <a:avLst/>
          </a:prstGeom>
          <a:noFill/>
        </p:spPr>
        <p:txBody>
          <a:bodyPr wrap="square" rtlCol="0">
            <a:spAutoFit/>
          </a:bodyPr>
          <a:lstStyle/>
          <a:p>
            <a:r>
              <a:rPr lang="en-GB" sz="1200" dirty="0">
                <a:solidFill>
                  <a:schemeClr val="bg1">
                    <a:lumMod val="85000"/>
                  </a:schemeClr>
                </a:solidFill>
                <a:latin typeface="Poppins" panose="00000500000000000000" pitchFamily="2" charset="0"/>
                <a:cs typeface="Poppins" panose="00000500000000000000" pitchFamily="2" charset="0"/>
              </a:rPr>
              <a:t>brings a wealth of expertise in coding, coupled with a strong focus on collaboration and communication. Known for her excellent interpersonal skills and ability to build consensus among team members, Rehab plays a pivotal role in fostering a cohesive and harmonious work environment. Her dedication to fostering strong team dynamics and facilitating open communication enhances the overall effectiveness of the team.</a:t>
            </a:r>
            <a:endParaRPr lang="en-US" sz="1200" dirty="0">
              <a:solidFill>
                <a:schemeClr val="bg1">
                  <a:lumMod val="85000"/>
                </a:schemeClr>
              </a:solidFill>
              <a:latin typeface="Poppins" panose="00000500000000000000" pitchFamily="2" charset="0"/>
              <a:cs typeface="Poppins" panose="00000500000000000000" pitchFamily="2" charset="0"/>
            </a:endParaRPr>
          </a:p>
        </p:txBody>
      </p:sp>
      <p:sp>
        <p:nvSpPr>
          <p:cNvPr id="55" name="Rectangle: Rounded Corners 54">
            <a:extLst>
              <a:ext uri="{FF2B5EF4-FFF2-40B4-BE49-F238E27FC236}">
                <a16:creationId xmlns:a16="http://schemas.microsoft.com/office/drawing/2014/main" id="{F0329A47-42BE-D9BC-EFCF-68999E67B31A}"/>
              </a:ext>
            </a:extLst>
          </p:cNvPr>
          <p:cNvSpPr/>
          <p:nvPr/>
        </p:nvSpPr>
        <p:spPr>
          <a:xfrm>
            <a:off x="1548872" y="4451140"/>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Team member </a:t>
            </a:r>
          </a:p>
        </p:txBody>
      </p:sp>
      <p:sp>
        <p:nvSpPr>
          <p:cNvPr id="3" name="TextBox 2">
            <a:extLst>
              <a:ext uri="{FF2B5EF4-FFF2-40B4-BE49-F238E27FC236}">
                <a16:creationId xmlns:a16="http://schemas.microsoft.com/office/drawing/2014/main" id="{B8B057ED-A0F8-73DB-ECEE-001950A64D25}"/>
              </a:ext>
            </a:extLst>
          </p:cNvPr>
          <p:cNvSpPr txBox="1"/>
          <p:nvPr/>
        </p:nvSpPr>
        <p:spPr>
          <a:xfrm>
            <a:off x="6151430" y="4106720"/>
            <a:ext cx="1975946" cy="253916"/>
          </a:xfrm>
          <a:prstGeom prst="rect">
            <a:avLst/>
          </a:prstGeom>
          <a:noFill/>
        </p:spPr>
        <p:txBody>
          <a:bodyPr wrap="square" rtlCol="0">
            <a:spAutoFit/>
          </a:bodyPr>
          <a:lstStyle/>
          <a:p>
            <a:r>
              <a:rPr lang="en-US" sz="105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Rehab Mahmoud</a:t>
            </a:r>
          </a:p>
        </p:txBody>
      </p:sp>
      <p:sp>
        <p:nvSpPr>
          <p:cNvPr id="4" name="TextBox 3">
            <a:extLst>
              <a:ext uri="{FF2B5EF4-FFF2-40B4-BE49-F238E27FC236}">
                <a16:creationId xmlns:a16="http://schemas.microsoft.com/office/drawing/2014/main" id="{03FE9082-2FE8-DED7-12DA-36505473153F}"/>
              </a:ext>
            </a:extLst>
          </p:cNvPr>
          <p:cNvSpPr txBox="1"/>
          <p:nvPr/>
        </p:nvSpPr>
        <p:spPr>
          <a:xfrm>
            <a:off x="8887665" y="3505032"/>
            <a:ext cx="1905919" cy="200055"/>
          </a:xfrm>
          <a:prstGeom prst="rect">
            <a:avLst/>
          </a:prstGeom>
          <a:noFill/>
        </p:spPr>
        <p:txBody>
          <a:bodyPr wrap="square" rtlCol="0">
            <a:spAutoFit/>
          </a:bodyPr>
          <a:lstStyle/>
          <a:p>
            <a:r>
              <a:rPr lang="en-US" sz="7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Dina Hana</a:t>
            </a:r>
          </a:p>
        </p:txBody>
      </p:sp>
      <p:pic>
        <p:nvPicPr>
          <p:cNvPr id="2" name="Picture Placeholder 24">
            <a:extLst>
              <a:ext uri="{FF2B5EF4-FFF2-40B4-BE49-F238E27FC236}">
                <a16:creationId xmlns:a16="http://schemas.microsoft.com/office/drawing/2014/main" id="{C044B666-FB1D-326B-C517-4202BD1F37FE}"/>
              </a:ext>
            </a:extLst>
          </p:cNvPr>
          <p:cNvPicPr>
            <a:picLocks noChangeAspect="1"/>
          </p:cNvPicPr>
          <p:nvPr/>
        </p:nvPicPr>
        <p:blipFill>
          <a:blip r:embed="rId10">
            <a:extLst>
              <a:ext uri="{28A0092B-C50C-407E-A947-70E740481C1C}">
                <a14:useLocalDpi xmlns:a14="http://schemas.microsoft.com/office/drawing/2010/main" val="0"/>
              </a:ext>
            </a:extLst>
          </a:blip>
          <a:srcRect l="17896" r="17896"/>
          <a:stretch/>
        </p:blipFill>
        <p:spPr>
          <a:xfrm>
            <a:off x="11154375" y="1762374"/>
            <a:ext cx="1736833" cy="2344346"/>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sp>
        <p:nvSpPr>
          <p:cNvPr id="5" name="TextBox 4">
            <a:extLst>
              <a:ext uri="{FF2B5EF4-FFF2-40B4-BE49-F238E27FC236}">
                <a16:creationId xmlns:a16="http://schemas.microsoft.com/office/drawing/2014/main" id="{19F97A68-53F4-CE19-445E-A187FB65DBEB}"/>
              </a:ext>
            </a:extLst>
          </p:cNvPr>
          <p:cNvSpPr txBox="1"/>
          <p:nvPr/>
        </p:nvSpPr>
        <p:spPr>
          <a:xfrm>
            <a:off x="11206513" y="3873513"/>
            <a:ext cx="1563316" cy="230832"/>
          </a:xfrm>
          <a:prstGeom prst="rect">
            <a:avLst/>
          </a:prstGeom>
          <a:noFill/>
        </p:spPr>
        <p:txBody>
          <a:bodyPr wrap="square" rtlCol="0">
            <a:spAutoFit/>
          </a:bodyPr>
          <a:lstStyle/>
          <a:p>
            <a:r>
              <a:rPr lang="en-US" sz="900" dirty="0">
                <a:solidFill>
                  <a:schemeClr val="bg1"/>
                </a:solidFill>
              </a:rPr>
              <a:t>21-00480</a:t>
            </a:r>
            <a:r>
              <a:rPr lang="en-US" sz="900" dirty="0"/>
              <a:t> </a:t>
            </a:r>
            <a:endParaRPr lang="en-US" sz="9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FF569DE5-03A6-E1E5-BC4C-57B3964EB684}"/>
              </a:ext>
            </a:extLst>
          </p:cNvPr>
          <p:cNvSpPr txBox="1"/>
          <p:nvPr/>
        </p:nvSpPr>
        <p:spPr>
          <a:xfrm>
            <a:off x="11220307" y="3505032"/>
            <a:ext cx="1653800" cy="338554"/>
          </a:xfrm>
          <a:prstGeom prst="rect">
            <a:avLst/>
          </a:prstGeom>
          <a:noFill/>
        </p:spPr>
        <p:txBody>
          <a:bodyPr wrap="square" rtlCol="0">
            <a:spAutoFit/>
          </a:bodyPr>
          <a:lstStyle/>
          <a:p>
            <a:r>
              <a:rPr lang="en-US" sz="1600" b="1" dirty="0">
                <a:solidFill>
                  <a:schemeClr val="bg1"/>
                </a:solidFill>
              </a:rPr>
              <a:t>Amira Mohamed</a:t>
            </a:r>
            <a:endParaRPr lang="en-US" sz="16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5592718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B8C62B3-882B-E1ED-8965-C50BF13703E6}"/>
              </a:ext>
            </a:extLst>
          </p:cNvPr>
          <p:cNvSpPr/>
          <p:nvPr/>
        </p:nvSpPr>
        <p:spPr>
          <a:xfrm>
            <a:off x="0" y="0"/>
            <a:ext cx="121920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111B63D-6D43-6E47-C9F8-200AA1ED9B36}"/>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a:t>
            </a:r>
          </a:p>
        </p:txBody>
      </p:sp>
      <p:sp>
        <p:nvSpPr>
          <p:cNvPr id="37" name="TextBox 36">
            <a:extLst>
              <a:ext uri="{FF2B5EF4-FFF2-40B4-BE49-F238E27FC236}">
                <a16:creationId xmlns:a16="http://schemas.microsoft.com/office/drawing/2014/main" id="{C22228CC-FA9F-B23C-2625-03B2EB07605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38" name="TextBox 37">
            <a:extLst>
              <a:ext uri="{FF2B5EF4-FFF2-40B4-BE49-F238E27FC236}">
                <a16:creationId xmlns:a16="http://schemas.microsoft.com/office/drawing/2014/main" id="{5BD25EA9-2437-BADC-077A-5155D5DE4691}"/>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1" name="Freeform: Shape 40">
            <a:hlinkClick r:id="" action="ppaction://hlinkshowjump?jump=nextslide"/>
            <a:extLst>
              <a:ext uri="{FF2B5EF4-FFF2-40B4-BE49-F238E27FC236}">
                <a16:creationId xmlns:a16="http://schemas.microsoft.com/office/drawing/2014/main" id="{555F8418-50FB-820B-802B-FD09F33ACD3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2" name="Freeform: Shape 41">
            <a:hlinkClick r:id="" action="ppaction://hlinkshowjump?jump=previousslide"/>
            <a:extLst>
              <a:ext uri="{FF2B5EF4-FFF2-40B4-BE49-F238E27FC236}">
                <a16:creationId xmlns:a16="http://schemas.microsoft.com/office/drawing/2014/main" id="{F2015EF8-A262-5526-DB02-277173AF41D6}"/>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5AD0E13B-A6AA-6751-847E-DE5190580FBF}"/>
              </a:ext>
            </a:extLst>
          </p:cNvPr>
          <p:cNvCxnSpPr/>
          <p:nvPr/>
        </p:nvCxnSpPr>
        <p:spPr>
          <a:xfrm>
            <a:off x="660400" y="874215"/>
            <a:ext cx="0" cy="518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a:hlinkClick r:id="rId4" action="ppaction://hlinksldjump"/>
            <a:extLst>
              <a:ext uri="{FF2B5EF4-FFF2-40B4-BE49-F238E27FC236}">
                <a16:creationId xmlns:a16="http://schemas.microsoft.com/office/drawing/2014/main" id="{42A791C6-0702-4234-C43C-BA3C3766A1C2}"/>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5" action="ppaction://hlinksldjump"/>
            <a:extLst>
              <a:ext uri="{FF2B5EF4-FFF2-40B4-BE49-F238E27FC236}">
                <a16:creationId xmlns:a16="http://schemas.microsoft.com/office/drawing/2014/main" id="{6B66952E-BA42-DBC3-A37A-AAED0EA9EF24}"/>
              </a:ext>
            </a:extLst>
          </p:cNvPr>
          <p:cNvSpPr/>
          <p:nvPr/>
        </p:nvSpPr>
        <p:spPr>
          <a:xfrm>
            <a:off x="581267" y="1869934"/>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6" action="ppaction://hlinksldjump"/>
            <a:extLst>
              <a:ext uri="{FF2B5EF4-FFF2-40B4-BE49-F238E27FC236}">
                <a16:creationId xmlns:a16="http://schemas.microsoft.com/office/drawing/2014/main" id="{63FE0090-10F7-36A7-AE33-7088FF0A3EA3}"/>
              </a:ext>
            </a:extLst>
          </p:cNvPr>
          <p:cNvSpPr/>
          <p:nvPr/>
        </p:nvSpPr>
        <p:spPr>
          <a:xfrm>
            <a:off x="583218" y="2915772"/>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7" action="ppaction://hlinksldjump"/>
            <a:extLst>
              <a:ext uri="{FF2B5EF4-FFF2-40B4-BE49-F238E27FC236}">
                <a16:creationId xmlns:a16="http://schemas.microsoft.com/office/drawing/2014/main" id="{39C39C89-823B-6568-FA46-B4877826C87B}"/>
              </a:ext>
            </a:extLst>
          </p:cNvPr>
          <p:cNvSpPr/>
          <p:nvPr/>
        </p:nvSpPr>
        <p:spPr>
          <a:xfrm>
            <a:off x="581267" y="4979064"/>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7F2B6379-844F-9B40-D9DF-57CFE507A9D5}"/>
              </a:ext>
            </a:extLst>
          </p:cNvPr>
          <p:cNvSpPr txBox="1"/>
          <p:nvPr/>
        </p:nvSpPr>
        <p:spPr>
          <a:xfrm>
            <a:off x="1320798" y="1869934"/>
            <a:ext cx="3471873" cy="523220"/>
          </a:xfrm>
          <a:prstGeom prst="rect">
            <a:avLst/>
          </a:prstGeom>
          <a:noFill/>
        </p:spPr>
        <p:txBody>
          <a:bodyPr wrap="square" rtlCol="0">
            <a:spAutoFit/>
          </a:bodyPr>
          <a:lstStyle/>
          <a:p>
            <a:r>
              <a:rPr lang="en-US" sz="2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Dina</a:t>
            </a:r>
            <a:endParaRPr lang="en-US" sz="2800" dirty="0">
              <a:solidFill>
                <a:schemeClr val="bg1"/>
              </a:solidFill>
              <a:latin typeface="Poppins ExtraBold" panose="00000900000000000000" pitchFamily="2" charset="0"/>
              <a:cs typeface="Poppins ExtraBold" panose="00000900000000000000" pitchFamily="2" charset="0"/>
            </a:endParaRPr>
          </a:p>
        </p:txBody>
      </p:sp>
      <p:sp>
        <p:nvSpPr>
          <p:cNvPr id="54" name="TextBox 53">
            <a:extLst>
              <a:ext uri="{FF2B5EF4-FFF2-40B4-BE49-F238E27FC236}">
                <a16:creationId xmlns:a16="http://schemas.microsoft.com/office/drawing/2014/main" id="{5D770240-7D79-F664-4CB7-9FFC9FA2183B}"/>
              </a:ext>
            </a:extLst>
          </p:cNvPr>
          <p:cNvSpPr txBox="1"/>
          <p:nvPr/>
        </p:nvSpPr>
        <p:spPr>
          <a:xfrm>
            <a:off x="1320799" y="2506267"/>
            <a:ext cx="3471872" cy="1384995"/>
          </a:xfrm>
          <a:prstGeom prst="rect">
            <a:avLst/>
          </a:prstGeom>
          <a:noFill/>
        </p:spPr>
        <p:txBody>
          <a:bodyPr wrap="square" rtlCol="0">
            <a:spAutoFit/>
          </a:bodyPr>
          <a:lstStyle/>
          <a:p>
            <a:r>
              <a:rPr lang="en-GB" sz="1200" dirty="0">
                <a:solidFill>
                  <a:schemeClr val="bg1">
                    <a:lumMod val="85000"/>
                  </a:schemeClr>
                </a:solidFill>
                <a:latin typeface="Poppins" panose="00000500000000000000" pitchFamily="2" charset="0"/>
                <a:cs typeface="Poppins" panose="00000500000000000000" pitchFamily="2" charset="0"/>
              </a:rPr>
              <a:t>Dina is a meticulous and detail-oriented professional, known for her analytical prowess and strategic thinking. she excels in problem-solving and critical analysis. Dina's dedication to precision and her ability to navigate complex challenges make her an invaluable asset to the team.</a:t>
            </a:r>
            <a:endParaRPr lang="en-US" sz="1200" dirty="0">
              <a:solidFill>
                <a:schemeClr val="bg1">
                  <a:lumMod val="85000"/>
                </a:schemeClr>
              </a:solidFill>
              <a:latin typeface="Poppins" panose="00000500000000000000" pitchFamily="2" charset="0"/>
              <a:cs typeface="Poppins" panose="00000500000000000000" pitchFamily="2" charset="0"/>
            </a:endParaRPr>
          </a:p>
        </p:txBody>
      </p:sp>
      <p:sp>
        <p:nvSpPr>
          <p:cNvPr id="55" name="Rectangle: Rounded Corners 54">
            <a:extLst>
              <a:ext uri="{FF2B5EF4-FFF2-40B4-BE49-F238E27FC236}">
                <a16:creationId xmlns:a16="http://schemas.microsoft.com/office/drawing/2014/main" id="{F0329A47-42BE-D9BC-EFCF-68999E67B31A}"/>
              </a:ext>
            </a:extLst>
          </p:cNvPr>
          <p:cNvSpPr/>
          <p:nvPr/>
        </p:nvSpPr>
        <p:spPr>
          <a:xfrm>
            <a:off x="1320798" y="3964897"/>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Team member </a:t>
            </a:r>
          </a:p>
        </p:txBody>
      </p:sp>
      <p:sp>
        <p:nvSpPr>
          <p:cNvPr id="2" name="Oval 1">
            <a:hlinkClick r:id="rId8" action="ppaction://hlinksldjump"/>
            <a:extLst>
              <a:ext uri="{FF2B5EF4-FFF2-40B4-BE49-F238E27FC236}">
                <a16:creationId xmlns:a16="http://schemas.microsoft.com/office/drawing/2014/main" id="{59CBE77B-A669-BB7B-B17E-C6A10314D9AC}"/>
              </a:ext>
            </a:extLst>
          </p:cNvPr>
          <p:cNvSpPr/>
          <p:nvPr/>
        </p:nvSpPr>
        <p:spPr>
          <a:xfrm>
            <a:off x="474133" y="5939290"/>
            <a:ext cx="372532" cy="372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hlinkClick r:id="rId7" action="ppaction://hlinksldjump"/>
            <a:extLst>
              <a:ext uri="{FF2B5EF4-FFF2-40B4-BE49-F238E27FC236}">
                <a16:creationId xmlns:a16="http://schemas.microsoft.com/office/drawing/2014/main" id="{88734787-4935-0E3C-802F-C5E985FABC78}"/>
              </a:ext>
            </a:extLst>
          </p:cNvPr>
          <p:cNvSpPr/>
          <p:nvPr/>
        </p:nvSpPr>
        <p:spPr>
          <a:xfrm>
            <a:off x="581267" y="3875998"/>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Placeholder 24">
            <a:extLst>
              <a:ext uri="{FF2B5EF4-FFF2-40B4-BE49-F238E27FC236}">
                <a16:creationId xmlns:a16="http://schemas.microsoft.com/office/drawing/2014/main" id="{D02DE5C9-F45A-417F-5B04-0F02F9313868}"/>
              </a:ext>
            </a:extLst>
          </p:cNvPr>
          <p:cNvPicPr>
            <a:picLocks noGrp="1" noChangeAspect="1"/>
          </p:cNvPicPr>
          <p:nvPr>
            <p:ph type="pic" sz="quarter" idx="10"/>
          </p:nvPr>
        </p:nvPicPr>
        <p:blipFill>
          <a:blip r:embed="rId9">
            <a:extLst>
              <a:ext uri="{28A0092B-C50C-407E-A947-70E740481C1C}">
                <a14:useLocalDpi xmlns:a14="http://schemas.microsoft.com/office/drawing/2010/main" val="0"/>
              </a:ext>
            </a:extLst>
          </a:blip>
          <a:srcRect t="12436" b="12436"/>
          <a:stretch/>
        </p:blipFill>
        <p:spPr>
          <a:xfrm>
            <a:off x="6042024" y="1285996"/>
            <a:ext cx="2530207" cy="3415229"/>
          </a:xfrm>
        </p:spPr>
      </p:pic>
      <p:sp>
        <p:nvSpPr>
          <p:cNvPr id="15" name="TextBox 14">
            <a:extLst>
              <a:ext uri="{FF2B5EF4-FFF2-40B4-BE49-F238E27FC236}">
                <a16:creationId xmlns:a16="http://schemas.microsoft.com/office/drawing/2014/main" id="{A8F5D23C-18C4-10BE-B978-0D2ED762E074}"/>
              </a:ext>
            </a:extLst>
          </p:cNvPr>
          <p:cNvSpPr txBox="1"/>
          <p:nvPr/>
        </p:nvSpPr>
        <p:spPr>
          <a:xfrm>
            <a:off x="6106122" y="4260608"/>
            <a:ext cx="1801641" cy="230832"/>
          </a:xfrm>
          <a:prstGeom prst="rect">
            <a:avLst/>
          </a:prstGeom>
          <a:noFill/>
        </p:spPr>
        <p:txBody>
          <a:bodyPr wrap="square" rtlCol="0">
            <a:spAutoFit/>
          </a:bodyPr>
          <a:lstStyle/>
          <a:p>
            <a:r>
              <a:rPr lang="en-US" sz="9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21-00600</a:t>
            </a:r>
          </a:p>
        </p:txBody>
      </p:sp>
      <p:sp>
        <p:nvSpPr>
          <p:cNvPr id="16" name="TextBox 15">
            <a:extLst>
              <a:ext uri="{FF2B5EF4-FFF2-40B4-BE49-F238E27FC236}">
                <a16:creationId xmlns:a16="http://schemas.microsoft.com/office/drawing/2014/main" id="{108E0902-02D4-BDDD-1A3D-8EF6A1CADD85}"/>
              </a:ext>
            </a:extLst>
          </p:cNvPr>
          <p:cNvSpPr txBox="1"/>
          <p:nvPr/>
        </p:nvSpPr>
        <p:spPr>
          <a:xfrm>
            <a:off x="6106122" y="3892127"/>
            <a:ext cx="1905919" cy="338554"/>
          </a:xfrm>
          <a:prstGeom prst="rect">
            <a:avLst/>
          </a:prstGeom>
          <a:noFill/>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Dina Hana</a:t>
            </a:r>
          </a:p>
        </p:txBody>
      </p:sp>
      <p:pic>
        <p:nvPicPr>
          <p:cNvPr id="3" name="Picture Placeholder 24">
            <a:extLst>
              <a:ext uri="{FF2B5EF4-FFF2-40B4-BE49-F238E27FC236}">
                <a16:creationId xmlns:a16="http://schemas.microsoft.com/office/drawing/2014/main" id="{A627A45B-E13A-41B0-5B72-81AA9A172525}"/>
              </a:ext>
            </a:extLst>
          </p:cNvPr>
          <p:cNvPicPr>
            <a:picLocks noChangeAspect="1"/>
          </p:cNvPicPr>
          <p:nvPr/>
        </p:nvPicPr>
        <p:blipFill>
          <a:blip r:embed="rId10">
            <a:extLst>
              <a:ext uri="{28A0092B-C50C-407E-A947-70E740481C1C}">
                <a14:useLocalDpi xmlns:a14="http://schemas.microsoft.com/office/drawing/2010/main" val="0"/>
              </a:ext>
            </a:extLst>
          </a:blip>
          <a:srcRect l="17896" r="17896"/>
          <a:stretch/>
        </p:blipFill>
        <p:spPr>
          <a:xfrm>
            <a:off x="8946252" y="1705540"/>
            <a:ext cx="1924949" cy="2598262"/>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sp>
        <p:nvSpPr>
          <p:cNvPr id="5" name="TextBox 4">
            <a:extLst>
              <a:ext uri="{FF2B5EF4-FFF2-40B4-BE49-F238E27FC236}">
                <a16:creationId xmlns:a16="http://schemas.microsoft.com/office/drawing/2014/main" id="{0ABB2DB9-2E78-3002-8A60-83515B8C3FEA}"/>
              </a:ext>
            </a:extLst>
          </p:cNvPr>
          <p:cNvSpPr txBox="1"/>
          <p:nvPr/>
        </p:nvSpPr>
        <p:spPr>
          <a:xfrm>
            <a:off x="8946252" y="4028809"/>
            <a:ext cx="1801641" cy="230832"/>
          </a:xfrm>
          <a:prstGeom prst="rect">
            <a:avLst/>
          </a:prstGeom>
          <a:noFill/>
        </p:spPr>
        <p:txBody>
          <a:bodyPr wrap="square" rtlCol="0">
            <a:spAutoFit/>
          </a:bodyPr>
          <a:lstStyle/>
          <a:p>
            <a:r>
              <a:rPr lang="en-US" sz="900" dirty="0">
                <a:solidFill>
                  <a:schemeClr val="bg1"/>
                </a:solidFill>
              </a:rPr>
              <a:t>21-00480</a:t>
            </a:r>
            <a:r>
              <a:rPr lang="en-US" sz="900" dirty="0"/>
              <a:t> </a:t>
            </a:r>
            <a:endParaRPr lang="en-US" sz="9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402C3730-B100-1B60-27B5-B96EC75EEE55}"/>
              </a:ext>
            </a:extLst>
          </p:cNvPr>
          <p:cNvSpPr txBox="1"/>
          <p:nvPr/>
        </p:nvSpPr>
        <p:spPr>
          <a:xfrm>
            <a:off x="8946252" y="3660328"/>
            <a:ext cx="1905919" cy="338554"/>
          </a:xfrm>
          <a:prstGeom prst="rect">
            <a:avLst/>
          </a:prstGeom>
          <a:noFill/>
        </p:spPr>
        <p:txBody>
          <a:bodyPr wrap="square" rtlCol="0">
            <a:spAutoFit/>
          </a:bodyPr>
          <a:lstStyle/>
          <a:p>
            <a:r>
              <a:rPr lang="en-US" sz="1600" b="1" dirty="0">
                <a:solidFill>
                  <a:schemeClr val="bg1"/>
                </a:solidFill>
              </a:rPr>
              <a:t>Amira Mohamed</a:t>
            </a:r>
            <a:endParaRPr lang="en-US" sz="16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80224172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A111B63D-6D43-6E47-C9F8-200AA1ED9B36}"/>
              </a:ext>
            </a:extLst>
          </p:cNvPr>
          <p:cNvSpPr txBox="1"/>
          <p:nvPr/>
        </p:nvSpPr>
        <p:spPr>
          <a:xfrm>
            <a:off x="13170281"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Ca</a:t>
            </a:r>
          </a:p>
        </p:txBody>
      </p:sp>
      <p:sp>
        <p:nvSpPr>
          <p:cNvPr id="37" name="TextBox 36">
            <a:extLst>
              <a:ext uri="{FF2B5EF4-FFF2-40B4-BE49-F238E27FC236}">
                <a16:creationId xmlns:a16="http://schemas.microsoft.com/office/drawing/2014/main" id="{C22228CC-FA9F-B23C-2625-03B2EB076056}"/>
              </a:ext>
            </a:extLst>
          </p:cNvPr>
          <p:cNvSpPr txBox="1"/>
          <p:nvPr/>
        </p:nvSpPr>
        <p:spPr>
          <a:xfrm>
            <a:off x="15285519" y="3530030"/>
            <a:ext cx="1801641"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Japan</a:t>
            </a:r>
          </a:p>
        </p:txBody>
      </p:sp>
      <p:sp>
        <p:nvSpPr>
          <p:cNvPr id="38" name="TextBox 37">
            <a:extLst>
              <a:ext uri="{FF2B5EF4-FFF2-40B4-BE49-F238E27FC236}">
                <a16:creationId xmlns:a16="http://schemas.microsoft.com/office/drawing/2014/main" id="{5BD25EA9-2437-BADC-077A-5155D5DE4691}"/>
              </a:ext>
            </a:extLst>
          </p:cNvPr>
          <p:cNvSpPr txBox="1"/>
          <p:nvPr/>
        </p:nvSpPr>
        <p:spPr>
          <a:xfrm>
            <a:off x="15285519" y="3705087"/>
            <a:ext cx="1801641" cy="200055"/>
          </a:xfrm>
          <a:prstGeom prst="rect">
            <a:avLst/>
          </a:prstGeom>
          <a:noFill/>
        </p:spPr>
        <p:txBody>
          <a:bodyPr wrap="square" rtlCol="0">
            <a:spAutoFit/>
          </a:bodyPr>
          <a:lstStyle/>
          <a:p>
            <a:r>
              <a:rPr lang="en-US" sz="7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country here</a:t>
            </a:r>
          </a:p>
        </p:txBody>
      </p:sp>
      <p:sp>
        <p:nvSpPr>
          <p:cNvPr id="41" name="Freeform: Shape 40">
            <a:hlinkClick r:id="" action="ppaction://hlinkshowjump?jump=nextslide"/>
            <a:extLst>
              <a:ext uri="{FF2B5EF4-FFF2-40B4-BE49-F238E27FC236}">
                <a16:creationId xmlns:a16="http://schemas.microsoft.com/office/drawing/2014/main" id="{555F8418-50FB-820B-802B-FD09F33ACD39}"/>
              </a:ext>
            </a:extLst>
          </p:cNvPr>
          <p:cNvSpPr/>
          <p:nvPr/>
        </p:nvSpPr>
        <p:spPr>
          <a:xfrm>
            <a:off x="6674691" y="4928595"/>
            <a:ext cx="361950" cy="361950"/>
          </a:xfrm>
          <a:custGeom>
            <a:avLst/>
            <a:gdLst>
              <a:gd name="connsiteX0" fmla="*/ 227210 w 361950"/>
              <a:gd name="connsiteY0" fmla="*/ 106170 h 361950"/>
              <a:gd name="connsiteX1" fmla="*/ 298648 w 361950"/>
              <a:gd name="connsiteY1" fmla="*/ 177608 h 361950"/>
              <a:gd name="connsiteX2" fmla="*/ 298648 w 361950"/>
              <a:gd name="connsiteY2" fmla="*/ 184342 h 361950"/>
              <a:gd name="connsiteX3" fmla="*/ 227210 w 361950"/>
              <a:gd name="connsiteY3" fmla="*/ 255779 h 361950"/>
              <a:gd name="connsiteX4" fmla="*/ 227093 w 361950"/>
              <a:gd name="connsiteY4" fmla="*/ 255897 h 361950"/>
              <a:gd name="connsiteX5" fmla="*/ 220359 w 361950"/>
              <a:gd name="connsiteY5" fmla="*/ 255779 h 361950"/>
              <a:gd name="connsiteX6" fmla="*/ 220476 w 361950"/>
              <a:gd name="connsiteY6" fmla="*/ 249045 h 361950"/>
              <a:gd name="connsiteX7" fmla="*/ 283703 w 361950"/>
              <a:gd name="connsiteY7" fmla="*/ 185818 h 361950"/>
              <a:gd name="connsiteX8" fmla="*/ 283717 w 361950"/>
              <a:gd name="connsiteY8" fmla="*/ 185785 h 361950"/>
              <a:gd name="connsiteX9" fmla="*/ 283670 w 361950"/>
              <a:gd name="connsiteY9" fmla="*/ 185737 h 361950"/>
              <a:gd name="connsiteX10" fmla="*/ 63504 w 361950"/>
              <a:gd name="connsiteY10" fmla="*/ 185737 h 361950"/>
              <a:gd name="connsiteX11" fmla="*/ 58741 w 361950"/>
              <a:gd name="connsiteY11" fmla="*/ 180975 h 361950"/>
              <a:gd name="connsiteX12" fmla="*/ 63504 w 361950"/>
              <a:gd name="connsiteY12" fmla="*/ 176212 h 361950"/>
              <a:gd name="connsiteX13" fmla="*/ 283670 w 361950"/>
              <a:gd name="connsiteY13" fmla="*/ 176212 h 361950"/>
              <a:gd name="connsiteX14" fmla="*/ 283703 w 361950"/>
              <a:gd name="connsiteY14" fmla="*/ 176131 h 361950"/>
              <a:gd name="connsiteX15" fmla="*/ 220476 w 361950"/>
              <a:gd name="connsiteY15" fmla="*/ 112904 h 361950"/>
              <a:gd name="connsiteX16" fmla="*/ 220476 w 361950"/>
              <a:gd name="connsiteY16" fmla="*/ 106287 h 361950"/>
              <a:gd name="connsiteX17" fmla="*/ 227210 w 361950"/>
              <a:gd name="connsiteY17" fmla="*/ 106170 h 361950"/>
              <a:gd name="connsiteX18" fmla="*/ 180975 w 361950"/>
              <a:gd name="connsiteY18" fmla="*/ 9525 h 361950"/>
              <a:gd name="connsiteX19" fmla="*/ 9525 w 361950"/>
              <a:gd name="connsiteY19" fmla="*/ 180975 h 361950"/>
              <a:gd name="connsiteX20" fmla="*/ 180975 w 361950"/>
              <a:gd name="connsiteY20" fmla="*/ 352425 h 361950"/>
              <a:gd name="connsiteX21" fmla="*/ 352425 w 361950"/>
              <a:gd name="connsiteY21" fmla="*/ 180975 h 361950"/>
              <a:gd name="connsiteX22" fmla="*/ 180975 w 361950"/>
              <a:gd name="connsiteY22" fmla="*/ 9525 h 361950"/>
              <a:gd name="connsiteX23" fmla="*/ 180975 w 361950"/>
              <a:gd name="connsiteY23" fmla="*/ 0 h 361950"/>
              <a:gd name="connsiteX24" fmla="*/ 361950 w 361950"/>
              <a:gd name="connsiteY24" fmla="*/ 180975 h 361950"/>
              <a:gd name="connsiteX25" fmla="*/ 180975 w 361950"/>
              <a:gd name="connsiteY25" fmla="*/ 361950 h 361950"/>
              <a:gd name="connsiteX26" fmla="*/ 0 w 361950"/>
              <a:gd name="connsiteY26" fmla="*/ 180975 h 361950"/>
              <a:gd name="connsiteX27" fmla="*/ 180975 w 361950"/>
              <a:gd name="connsiteY27"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 h="361950">
                <a:moveTo>
                  <a:pt x="227210" y="106170"/>
                </a:moveTo>
                <a:lnTo>
                  <a:pt x="298648" y="177608"/>
                </a:lnTo>
                <a:cubicBezTo>
                  <a:pt x="300507" y="179467"/>
                  <a:pt x="300507" y="182482"/>
                  <a:pt x="298648" y="184342"/>
                </a:cubicBezTo>
                <a:lnTo>
                  <a:pt x="227210" y="255779"/>
                </a:lnTo>
                <a:cubicBezTo>
                  <a:pt x="227172" y="255819"/>
                  <a:pt x="227133" y="255858"/>
                  <a:pt x="227093" y="255897"/>
                </a:cubicBezTo>
                <a:cubicBezTo>
                  <a:pt x="225202" y="257724"/>
                  <a:pt x="222186" y="257672"/>
                  <a:pt x="220359" y="255779"/>
                </a:cubicBezTo>
                <a:cubicBezTo>
                  <a:pt x="218532" y="253887"/>
                  <a:pt x="218584" y="250873"/>
                  <a:pt x="220476" y="249045"/>
                </a:cubicBezTo>
                <a:lnTo>
                  <a:pt x="283703" y="185818"/>
                </a:lnTo>
                <a:cubicBezTo>
                  <a:pt x="283712" y="185810"/>
                  <a:pt x="283717" y="185798"/>
                  <a:pt x="283717" y="185785"/>
                </a:cubicBezTo>
                <a:cubicBezTo>
                  <a:pt x="283717" y="185759"/>
                  <a:pt x="283696" y="185738"/>
                  <a:pt x="283670" y="185737"/>
                </a:cubicBezTo>
                <a:lnTo>
                  <a:pt x="63504" y="185737"/>
                </a:lnTo>
                <a:cubicBezTo>
                  <a:pt x="60873" y="185737"/>
                  <a:pt x="58741" y="183605"/>
                  <a:pt x="58741" y="180975"/>
                </a:cubicBezTo>
                <a:cubicBezTo>
                  <a:pt x="58741" y="178344"/>
                  <a:pt x="60873" y="176212"/>
                  <a:pt x="63504" y="176212"/>
                </a:cubicBezTo>
                <a:lnTo>
                  <a:pt x="283670" y="176212"/>
                </a:lnTo>
                <a:cubicBezTo>
                  <a:pt x="283732" y="176212"/>
                  <a:pt x="283746" y="176174"/>
                  <a:pt x="283703" y="176131"/>
                </a:cubicBezTo>
                <a:lnTo>
                  <a:pt x="220476" y="112904"/>
                </a:lnTo>
                <a:cubicBezTo>
                  <a:pt x="218694" y="111059"/>
                  <a:pt x="218694" y="108133"/>
                  <a:pt x="220476" y="106287"/>
                </a:cubicBezTo>
                <a:cubicBezTo>
                  <a:pt x="222304" y="104395"/>
                  <a:pt x="225318" y="104342"/>
                  <a:pt x="227210" y="106170"/>
                </a:cubicBezTo>
                <a:close/>
                <a:moveTo>
                  <a:pt x="180975" y="9525"/>
                </a:moveTo>
                <a:cubicBezTo>
                  <a:pt x="86327" y="9624"/>
                  <a:pt x="9624" y="86327"/>
                  <a:pt x="9525" y="180975"/>
                </a:cubicBezTo>
                <a:cubicBezTo>
                  <a:pt x="9525" y="275664"/>
                  <a:pt x="86286" y="352425"/>
                  <a:pt x="180975" y="352425"/>
                </a:cubicBezTo>
                <a:cubicBezTo>
                  <a:pt x="275664" y="352425"/>
                  <a:pt x="352425" y="275664"/>
                  <a:pt x="352425" y="180975"/>
                </a:cubicBezTo>
                <a:cubicBezTo>
                  <a:pt x="352425" y="86285"/>
                  <a:pt x="275664" y="9525"/>
                  <a:pt x="180975" y="9525"/>
                </a:cubicBezTo>
                <a:close/>
                <a:moveTo>
                  <a:pt x="180975" y="0"/>
                </a:moveTo>
                <a:cubicBezTo>
                  <a:pt x="280925" y="0"/>
                  <a:pt x="361950" y="81025"/>
                  <a:pt x="361950" y="180975"/>
                </a:cubicBezTo>
                <a:cubicBezTo>
                  <a:pt x="361950" y="280925"/>
                  <a:pt x="280925" y="361950"/>
                  <a:pt x="180975" y="361950"/>
                </a:cubicBezTo>
                <a:cubicBezTo>
                  <a:pt x="81026" y="361950"/>
                  <a:pt x="0" y="280925"/>
                  <a:pt x="0" y="180975"/>
                </a:cubicBezTo>
                <a:cubicBezTo>
                  <a:pt x="0" y="81025"/>
                  <a:pt x="81026" y="0"/>
                  <a:pt x="180975" y="0"/>
                </a:cubicBezTo>
                <a:close/>
              </a:path>
            </a:pathLst>
          </a:custGeom>
          <a:solidFill>
            <a:schemeClr val="bg1"/>
          </a:solidFill>
          <a:ln w="9525" cap="flat">
            <a:noFill/>
            <a:prstDash val="solid"/>
            <a:miter/>
          </a:ln>
        </p:spPr>
        <p:txBody>
          <a:bodyPr rtlCol="0" anchor="ctr"/>
          <a:lstStyle/>
          <a:p>
            <a:endParaRPr lang="en-US"/>
          </a:p>
        </p:txBody>
      </p:sp>
      <p:sp>
        <p:nvSpPr>
          <p:cNvPr id="42" name="Freeform: Shape 41">
            <a:hlinkClick r:id="" action="ppaction://hlinkshowjump?jump=previousslide"/>
            <a:extLst>
              <a:ext uri="{FF2B5EF4-FFF2-40B4-BE49-F238E27FC236}">
                <a16:creationId xmlns:a16="http://schemas.microsoft.com/office/drawing/2014/main" id="{F2015EF8-A262-5526-DB02-277173AF41D6}"/>
              </a:ext>
            </a:extLst>
          </p:cNvPr>
          <p:cNvSpPr/>
          <p:nvPr/>
        </p:nvSpPr>
        <p:spPr>
          <a:xfrm flipH="1">
            <a:off x="6042024" y="4928595"/>
            <a:ext cx="361950" cy="361950"/>
          </a:xfrm>
          <a:custGeom>
            <a:avLst/>
            <a:gdLst>
              <a:gd name="connsiteX0" fmla="*/ 227209 w 361950"/>
              <a:gd name="connsiteY0" fmla="*/ 106170 h 361950"/>
              <a:gd name="connsiteX1" fmla="*/ 220475 w 361950"/>
              <a:gd name="connsiteY1" fmla="*/ 106287 h 361950"/>
              <a:gd name="connsiteX2" fmla="*/ 220475 w 361950"/>
              <a:gd name="connsiteY2" fmla="*/ 112904 h 361950"/>
              <a:gd name="connsiteX3" fmla="*/ 283702 w 361950"/>
              <a:gd name="connsiteY3" fmla="*/ 176131 h 361950"/>
              <a:gd name="connsiteX4" fmla="*/ 283669 w 361950"/>
              <a:gd name="connsiteY4" fmla="*/ 176212 h 361950"/>
              <a:gd name="connsiteX5" fmla="*/ 63503 w 361950"/>
              <a:gd name="connsiteY5" fmla="*/ 176212 h 361950"/>
              <a:gd name="connsiteX6" fmla="*/ 58740 w 361950"/>
              <a:gd name="connsiteY6" fmla="*/ 180975 h 361950"/>
              <a:gd name="connsiteX7" fmla="*/ 63503 w 361950"/>
              <a:gd name="connsiteY7" fmla="*/ 185737 h 361950"/>
              <a:gd name="connsiteX8" fmla="*/ 283669 w 361950"/>
              <a:gd name="connsiteY8" fmla="*/ 185737 h 361950"/>
              <a:gd name="connsiteX9" fmla="*/ 283716 w 361950"/>
              <a:gd name="connsiteY9" fmla="*/ 185785 h 361950"/>
              <a:gd name="connsiteX10" fmla="*/ 283702 w 361950"/>
              <a:gd name="connsiteY10" fmla="*/ 185818 h 361950"/>
              <a:gd name="connsiteX11" fmla="*/ 220475 w 361950"/>
              <a:gd name="connsiteY11" fmla="*/ 249045 h 361950"/>
              <a:gd name="connsiteX12" fmla="*/ 220358 w 361950"/>
              <a:gd name="connsiteY12" fmla="*/ 255779 h 361950"/>
              <a:gd name="connsiteX13" fmla="*/ 227092 w 361950"/>
              <a:gd name="connsiteY13" fmla="*/ 255897 h 361950"/>
              <a:gd name="connsiteX14" fmla="*/ 227209 w 361950"/>
              <a:gd name="connsiteY14" fmla="*/ 255779 h 361950"/>
              <a:gd name="connsiteX15" fmla="*/ 298647 w 361950"/>
              <a:gd name="connsiteY15" fmla="*/ 184342 h 361950"/>
              <a:gd name="connsiteX16" fmla="*/ 298647 w 361950"/>
              <a:gd name="connsiteY16" fmla="*/ 177608 h 361950"/>
              <a:gd name="connsiteX17" fmla="*/ 180975 w 361950"/>
              <a:gd name="connsiteY17" fmla="*/ 9525 h 361950"/>
              <a:gd name="connsiteX18" fmla="*/ 352425 w 361950"/>
              <a:gd name="connsiteY18" fmla="*/ 180975 h 361950"/>
              <a:gd name="connsiteX19" fmla="*/ 180975 w 361950"/>
              <a:gd name="connsiteY19" fmla="*/ 352425 h 361950"/>
              <a:gd name="connsiteX20" fmla="*/ 9525 w 361950"/>
              <a:gd name="connsiteY20" fmla="*/ 180975 h 361950"/>
              <a:gd name="connsiteX21" fmla="*/ 180975 w 361950"/>
              <a:gd name="connsiteY21" fmla="*/ 9525 h 361950"/>
              <a:gd name="connsiteX22" fmla="*/ 180975 w 361950"/>
              <a:gd name="connsiteY22" fmla="*/ 0 h 361950"/>
              <a:gd name="connsiteX23" fmla="*/ 0 w 361950"/>
              <a:gd name="connsiteY23" fmla="*/ 180975 h 361950"/>
              <a:gd name="connsiteX24" fmla="*/ 180975 w 361950"/>
              <a:gd name="connsiteY24" fmla="*/ 361950 h 361950"/>
              <a:gd name="connsiteX25" fmla="*/ 361950 w 361950"/>
              <a:gd name="connsiteY25" fmla="*/ 180975 h 361950"/>
              <a:gd name="connsiteX26" fmla="*/ 180975 w 361950"/>
              <a:gd name="connsiteY26"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950" h="361950">
                <a:moveTo>
                  <a:pt x="227209" y="106170"/>
                </a:moveTo>
                <a:cubicBezTo>
                  <a:pt x="225317" y="104342"/>
                  <a:pt x="222303" y="104395"/>
                  <a:pt x="220475" y="106287"/>
                </a:cubicBezTo>
                <a:cubicBezTo>
                  <a:pt x="218693" y="108133"/>
                  <a:pt x="218693" y="111059"/>
                  <a:pt x="220475" y="112904"/>
                </a:cubicBezTo>
                <a:lnTo>
                  <a:pt x="283702" y="176131"/>
                </a:lnTo>
                <a:cubicBezTo>
                  <a:pt x="283745" y="176174"/>
                  <a:pt x="283731" y="176212"/>
                  <a:pt x="283669" y="176212"/>
                </a:cubicBezTo>
                <a:lnTo>
                  <a:pt x="63503" y="176212"/>
                </a:lnTo>
                <a:cubicBezTo>
                  <a:pt x="60872" y="176212"/>
                  <a:pt x="58740" y="178344"/>
                  <a:pt x="58740" y="180975"/>
                </a:cubicBezTo>
                <a:cubicBezTo>
                  <a:pt x="58740" y="183605"/>
                  <a:pt x="60872" y="185737"/>
                  <a:pt x="63503" y="185737"/>
                </a:cubicBezTo>
                <a:lnTo>
                  <a:pt x="283669" y="185737"/>
                </a:lnTo>
                <a:cubicBezTo>
                  <a:pt x="283695" y="185738"/>
                  <a:pt x="283716" y="185759"/>
                  <a:pt x="283716" y="185785"/>
                </a:cubicBezTo>
                <a:cubicBezTo>
                  <a:pt x="283716" y="185798"/>
                  <a:pt x="283711" y="185810"/>
                  <a:pt x="283702" y="185818"/>
                </a:cubicBezTo>
                <a:lnTo>
                  <a:pt x="220475" y="249045"/>
                </a:lnTo>
                <a:cubicBezTo>
                  <a:pt x="218583" y="250873"/>
                  <a:pt x="218531" y="253887"/>
                  <a:pt x="220358" y="255779"/>
                </a:cubicBezTo>
                <a:cubicBezTo>
                  <a:pt x="222185" y="257672"/>
                  <a:pt x="225201" y="257724"/>
                  <a:pt x="227092" y="255897"/>
                </a:cubicBezTo>
                <a:cubicBezTo>
                  <a:pt x="227132" y="255858"/>
                  <a:pt x="227171" y="255819"/>
                  <a:pt x="227209" y="255779"/>
                </a:cubicBezTo>
                <a:lnTo>
                  <a:pt x="298647" y="184342"/>
                </a:lnTo>
                <a:cubicBezTo>
                  <a:pt x="300506" y="182482"/>
                  <a:pt x="300506" y="179467"/>
                  <a:pt x="298647" y="177608"/>
                </a:cubicBezTo>
                <a:close/>
                <a:moveTo>
                  <a:pt x="180975" y="9525"/>
                </a:moveTo>
                <a:cubicBezTo>
                  <a:pt x="275664" y="9525"/>
                  <a:pt x="352425" y="86285"/>
                  <a:pt x="352425" y="180975"/>
                </a:cubicBezTo>
                <a:cubicBezTo>
                  <a:pt x="352425" y="275664"/>
                  <a:pt x="275664" y="352425"/>
                  <a:pt x="180975" y="352425"/>
                </a:cubicBezTo>
                <a:cubicBezTo>
                  <a:pt x="86286" y="352425"/>
                  <a:pt x="9525" y="275664"/>
                  <a:pt x="9525" y="180975"/>
                </a:cubicBezTo>
                <a:cubicBezTo>
                  <a:pt x="9624" y="86327"/>
                  <a:pt x="86327" y="9624"/>
                  <a:pt x="180975" y="9525"/>
                </a:cubicBezTo>
                <a:close/>
                <a:moveTo>
                  <a:pt x="180975" y="0"/>
                </a:moveTo>
                <a:cubicBezTo>
                  <a:pt x="81026" y="0"/>
                  <a:pt x="0" y="81025"/>
                  <a:pt x="0" y="180975"/>
                </a:cubicBezTo>
                <a:cubicBezTo>
                  <a:pt x="0" y="280925"/>
                  <a:pt x="81026" y="361950"/>
                  <a:pt x="180975" y="361950"/>
                </a:cubicBezTo>
                <a:cubicBezTo>
                  <a:pt x="280925" y="361950"/>
                  <a:pt x="361950" y="280925"/>
                  <a:pt x="361950" y="180975"/>
                </a:cubicBezTo>
                <a:cubicBezTo>
                  <a:pt x="361950" y="81025"/>
                  <a:pt x="280925" y="0"/>
                  <a:pt x="180975" y="0"/>
                </a:cubicBezTo>
                <a:close/>
              </a:path>
            </a:pathLst>
          </a:custGeom>
          <a:solidFill>
            <a:schemeClr val="bg1"/>
          </a:solidFill>
          <a:ln w="9525"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5AD0E13B-A6AA-6751-847E-DE5190580FBF}"/>
              </a:ext>
            </a:extLst>
          </p:cNvPr>
          <p:cNvCxnSpPr>
            <a:cxnSpLocks/>
          </p:cNvCxnSpPr>
          <p:nvPr/>
        </p:nvCxnSpPr>
        <p:spPr>
          <a:xfrm>
            <a:off x="660400" y="874215"/>
            <a:ext cx="9766" cy="57667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a:hlinkClick r:id="rId3" action="ppaction://hlinksldjump"/>
            <a:extLst>
              <a:ext uri="{FF2B5EF4-FFF2-40B4-BE49-F238E27FC236}">
                <a16:creationId xmlns:a16="http://schemas.microsoft.com/office/drawing/2014/main" id="{42A791C6-0702-4234-C43C-BA3C3766A1C2}"/>
              </a:ext>
            </a:extLst>
          </p:cNvPr>
          <p:cNvSpPr/>
          <p:nvPr/>
        </p:nvSpPr>
        <p:spPr>
          <a:xfrm>
            <a:off x="571500" y="772615"/>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hlinkClick r:id="rId4" action="ppaction://hlinksldjump"/>
            <a:extLst>
              <a:ext uri="{FF2B5EF4-FFF2-40B4-BE49-F238E27FC236}">
                <a16:creationId xmlns:a16="http://schemas.microsoft.com/office/drawing/2014/main" id="{6B66952E-BA42-DBC3-A37A-AAED0EA9EF24}"/>
              </a:ext>
            </a:extLst>
          </p:cNvPr>
          <p:cNvSpPr/>
          <p:nvPr/>
        </p:nvSpPr>
        <p:spPr>
          <a:xfrm>
            <a:off x="581267" y="1869934"/>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hlinkClick r:id="rId5" action="ppaction://hlinksldjump"/>
            <a:extLst>
              <a:ext uri="{FF2B5EF4-FFF2-40B4-BE49-F238E27FC236}">
                <a16:creationId xmlns:a16="http://schemas.microsoft.com/office/drawing/2014/main" id="{63FE0090-10F7-36A7-AE33-7088FF0A3EA3}"/>
              </a:ext>
            </a:extLst>
          </p:cNvPr>
          <p:cNvSpPr/>
          <p:nvPr/>
        </p:nvSpPr>
        <p:spPr>
          <a:xfrm>
            <a:off x="583218" y="2915772"/>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hlinkClick r:id="rId6" action="ppaction://hlinksldjump"/>
            <a:extLst>
              <a:ext uri="{FF2B5EF4-FFF2-40B4-BE49-F238E27FC236}">
                <a16:creationId xmlns:a16="http://schemas.microsoft.com/office/drawing/2014/main" id="{39C39C89-823B-6568-FA46-B4877826C87B}"/>
              </a:ext>
            </a:extLst>
          </p:cNvPr>
          <p:cNvSpPr/>
          <p:nvPr/>
        </p:nvSpPr>
        <p:spPr>
          <a:xfrm>
            <a:off x="581267" y="4769933"/>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7F2B6379-844F-9B40-D9DF-57CFE507A9D5}"/>
              </a:ext>
            </a:extLst>
          </p:cNvPr>
          <p:cNvSpPr txBox="1"/>
          <p:nvPr/>
        </p:nvSpPr>
        <p:spPr>
          <a:xfrm>
            <a:off x="1320799" y="1786123"/>
            <a:ext cx="3471873" cy="523220"/>
          </a:xfrm>
          <a:prstGeom prst="rect">
            <a:avLst/>
          </a:prstGeom>
          <a:noFill/>
        </p:spPr>
        <p:txBody>
          <a:bodyPr wrap="square" rtlCol="0">
            <a:spAutoFit/>
          </a:bodyPr>
          <a:lstStyle/>
          <a:p>
            <a:r>
              <a:rPr lang="en-US" sz="2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Amira</a:t>
            </a:r>
            <a:endParaRPr lang="en-US" sz="2800" dirty="0">
              <a:solidFill>
                <a:schemeClr val="bg1"/>
              </a:solidFill>
              <a:latin typeface="Poppins ExtraBold" panose="00000900000000000000" pitchFamily="2" charset="0"/>
              <a:cs typeface="Poppins ExtraBold" panose="00000900000000000000" pitchFamily="2" charset="0"/>
            </a:endParaRPr>
          </a:p>
        </p:txBody>
      </p:sp>
      <p:sp>
        <p:nvSpPr>
          <p:cNvPr id="54" name="TextBox 53">
            <a:extLst>
              <a:ext uri="{FF2B5EF4-FFF2-40B4-BE49-F238E27FC236}">
                <a16:creationId xmlns:a16="http://schemas.microsoft.com/office/drawing/2014/main" id="{5D770240-7D79-F664-4CB7-9FFC9FA2183B}"/>
              </a:ext>
            </a:extLst>
          </p:cNvPr>
          <p:cNvSpPr txBox="1"/>
          <p:nvPr/>
        </p:nvSpPr>
        <p:spPr>
          <a:xfrm>
            <a:off x="1320798" y="2410068"/>
            <a:ext cx="4581545" cy="1015663"/>
          </a:xfrm>
          <a:prstGeom prst="rect">
            <a:avLst/>
          </a:prstGeom>
          <a:noFill/>
        </p:spPr>
        <p:txBody>
          <a:bodyPr wrap="square" rtlCol="0">
            <a:spAutoFit/>
          </a:bodyPr>
          <a:lstStyle/>
          <a:p>
            <a:r>
              <a:rPr lang="en-GB" sz="1200" dirty="0">
                <a:solidFill>
                  <a:schemeClr val="bg1">
                    <a:lumMod val="8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known for her kindness and eagerness to lend a helping hand. With a keen eye for design and a knack for selecting </a:t>
            </a:r>
            <a:r>
              <a:rPr lang="en-GB" sz="1200" dirty="0" err="1">
                <a:solidFill>
                  <a:schemeClr val="bg1">
                    <a:lumMod val="8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colors</a:t>
            </a:r>
            <a:r>
              <a:rPr lang="en-GB" sz="1200" dirty="0">
                <a:solidFill>
                  <a:schemeClr val="bg1">
                    <a:lumMod val="8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she brings a unique flair to our projects. Her collaborative spirit and dedication make her an invaluable asset to our team, </a:t>
            </a:r>
            <a:endParaRPr lang="en-US" sz="1200" dirty="0">
              <a:solidFill>
                <a:schemeClr val="bg1">
                  <a:lumMod val="8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55" name="Rectangle: Rounded Corners 54">
            <a:extLst>
              <a:ext uri="{FF2B5EF4-FFF2-40B4-BE49-F238E27FC236}">
                <a16:creationId xmlns:a16="http://schemas.microsoft.com/office/drawing/2014/main" id="{F0329A47-42BE-D9BC-EFCF-68999E67B31A}"/>
              </a:ext>
            </a:extLst>
          </p:cNvPr>
          <p:cNvSpPr/>
          <p:nvPr/>
        </p:nvSpPr>
        <p:spPr>
          <a:xfrm>
            <a:off x="1413162" y="4819117"/>
            <a:ext cx="1150144" cy="337746"/>
          </a:xfrm>
          <a:prstGeom prst="roundRect">
            <a:avLst>
              <a:gd name="adj" fmla="val 4122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panose="00000500000000000000" pitchFamily="2" charset="0"/>
                <a:cs typeface="Poppins" panose="00000500000000000000" pitchFamily="2" charset="0"/>
              </a:rPr>
              <a:t>Team member </a:t>
            </a:r>
          </a:p>
        </p:txBody>
      </p:sp>
      <p:sp>
        <p:nvSpPr>
          <p:cNvPr id="2" name="Oval 1">
            <a:hlinkClick r:id="rId7" action="ppaction://hlinksldjump"/>
            <a:extLst>
              <a:ext uri="{FF2B5EF4-FFF2-40B4-BE49-F238E27FC236}">
                <a16:creationId xmlns:a16="http://schemas.microsoft.com/office/drawing/2014/main" id="{59CBE77B-A669-BB7B-B17E-C6A10314D9AC}"/>
              </a:ext>
            </a:extLst>
          </p:cNvPr>
          <p:cNvSpPr/>
          <p:nvPr/>
        </p:nvSpPr>
        <p:spPr>
          <a:xfrm>
            <a:off x="474133" y="6370013"/>
            <a:ext cx="372532" cy="372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hlinkClick r:id="rId6" action="ppaction://hlinksldjump"/>
            <a:extLst>
              <a:ext uri="{FF2B5EF4-FFF2-40B4-BE49-F238E27FC236}">
                <a16:creationId xmlns:a16="http://schemas.microsoft.com/office/drawing/2014/main" id="{88734787-4935-0E3C-802F-C5E985FABC78}"/>
              </a:ext>
            </a:extLst>
          </p:cNvPr>
          <p:cNvSpPr/>
          <p:nvPr/>
        </p:nvSpPr>
        <p:spPr>
          <a:xfrm>
            <a:off x="581267" y="3875998"/>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Placeholder 24">
            <a:extLst>
              <a:ext uri="{FF2B5EF4-FFF2-40B4-BE49-F238E27FC236}">
                <a16:creationId xmlns:a16="http://schemas.microsoft.com/office/drawing/2014/main" id="{D02DE5C9-F45A-417F-5B04-0F02F9313868}"/>
              </a:ext>
            </a:extLst>
          </p:cNvPr>
          <p:cNvPicPr>
            <a:picLocks noGrp="1" noChangeAspect="1"/>
          </p:cNvPicPr>
          <p:nvPr>
            <p:ph type="pic" sz="quarter" idx="10"/>
          </p:nvPr>
        </p:nvPicPr>
        <p:blipFill>
          <a:blip r:embed="rId8">
            <a:extLst>
              <a:ext uri="{28A0092B-C50C-407E-A947-70E740481C1C}">
                <a14:useLocalDpi xmlns:a14="http://schemas.microsoft.com/office/drawing/2010/main" val="0"/>
              </a:ext>
            </a:extLst>
          </a:blip>
          <a:srcRect l="17896" r="17896"/>
          <a:stretch/>
        </p:blipFill>
        <p:spPr>
          <a:xfrm>
            <a:off x="6042024" y="1285996"/>
            <a:ext cx="2530207" cy="3415229"/>
          </a:xfrm>
        </p:spPr>
      </p:pic>
      <p:sp>
        <p:nvSpPr>
          <p:cNvPr id="15" name="TextBox 14">
            <a:extLst>
              <a:ext uri="{FF2B5EF4-FFF2-40B4-BE49-F238E27FC236}">
                <a16:creationId xmlns:a16="http://schemas.microsoft.com/office/drawing/2014/main" id="{A8F5D23C-18C4-10BE-B978-0D2ED762E074}"/>
              </a:ext>
            </a:extLst>
          </p:cNvPr>
          <p:cNvSpPr txBox="1"/>
          <p:nvPr/>
        </p:nvSpPr>
        <p:spPr>
          <a:xfrm>
            <a:off x="6106122" y="4260608"/>
            <a:ext cx="1801641" cy="230832"/>
          </a:xfrm>
          <a:prstGeom prst="rect">
            <a:avLst/>
          </a:prstGeom>
          <a:noFill/>
        </p:spPr>
        <p:txBody>
          <a:bodyPr wrap="square" rtlCol="0">
            <a:spAutoFit/>
          </a:bodyPr>
          <a:lstStyle/>
          <a:p>
            <a:r>
              <a:rPr lang="en-US" sz="900" dirty="0">
                <a:solidFill>
                  <a:schemeClr val="bg1"/>
                </a:solidFill>
              </a:rPr>
              <a:t>21-00480</a:t>
            </a:r>
            <a:r>
              <a:rPr lang="en-US" sz="900" dirty="0"/>
              <a:t> </a:t>
            </a:r>
            <a:endParaRPr lang="en-US" sz="9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108E0902-02D4-BDDD-1A3D-8EF6A1CADD85}"/>
              </a:ext>
            </a:extLst>
          </p:cNvPr>
          <p:cNvSpPr txBox="1"/>
          <p:nvPr/>
        </p:nvSpPr>
        <p:spPr>
          <a:xfrm>
            <a:off x="6106122" y="3892127"/>
            <a:ext cx="1905919" cy="338554"/>
          </a:xfrm>
          <a:prstGeom prst="rect">
            <a:avLst/>
          </a:prstGeom>
          <a:noFill/>
        </p:spPr>
        <p:txBody>
          <a:bodyPr wrap="square" rtlCol="0">
            <a:spAutoFit/>
          </a:bodyPr>
          <a:lstStyle/>
          <a:p>
            <a:r>
              <a:rPr lang="en-US" sz="1600" b="1" dirty="0">
                <a:solidFill>
                  <a:schemeClr val="bg1"/>
                </a:solidFill>
              </a:rPr>
              <a:t>Amira Mohamed</a:t>
            </a:r>
            <a:endParaRPr lang="en-US" sz="16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5" name="Oval 4">
            <a:hlinkClick r:id="rId6" action="ppaction://hlinksldjump"/>
            <a:extLst>
              <a:ext uri="{FF2B5EF4-FFF2-40B4-BE49-F238E27FC236}">
                <a16:creationId xmlns:a16="http://schemas.microsoft.com/office/drawing/2014/main" id="{300120BD-B9DF-5DB5-E863-4C76D386F247}"/>
              </a:ext>
            </a:extLst>
          </p:cNvPr>
          <p:cNvSpPr/>
          <p:nvPr/>
        </p:nvSpPr>
        <p:spPr>
          <a:xfrm>
            <a:off x="583228" y="5585638"/>
            <a:ext cx="177799" cy="1777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655867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6F5EE"/>
          </a:solidFill>
          <a:ln/>
        </p:spPr>
        <p:txBody>
          <a:bodyPr/>
          <a:lstStyle/>
          <a:p>
            <a:endParaRPr lang="en-US" sz="1500"/>
          </a:p>
        </p:txBody>
      </p:sp>
      <p:sp>
        <p:nvSpPr>
          <p:cNvPr id="3" name="Shape 1"/>
          <p:cNvSpPr/>
          <p:nvPr/>
        </p:nvSpPr>
        <p:spPr>
          <a:xfrm>
            <a:off x="0" y="0"/>
            <a:ext cx="12192000" cy="6858000"/>
          </a:xfrm>
          <a:prstGeom prst="rect">
            <a:avLst/>
          </a:prstGeom>
          <a:solidFill>
            <a:srgbClr val="FFFFFF"/>
          </a:solidFill>
          <a:ln/>
        </p:spPr>
        <p:txBody>
          <a:bodyPr/>
          <a:lstStyle/>
          <a:p>
            <a:endParaRPr lang="en-US" sz="1500"/>
          </a:p>
        </p:txBody>
      </p:sp>
      <p:pic>
        <p:nvPicPr>
          <p:cNvPr id="4" name="Image 0" descr="preencoded.png"/>
          <p:cNvPicPr>
            <a:picLocks noChangeAspect="1"/>
          </p:cNvPicPr>
          <p:nvPr/>
        </p:nvPicPr>
        <p:blipFill>
          <a:blip r:embed="rId3"/>
          <a:stretch>
            <a:fillRect/>
          </a:stretch>
        </p:blipFill>
        <p:spPr>
          <a:xfrm>
            <a:off x="7626350" y="0"/>
            <a:ext cx="4572000" cy="6858000"/>
          </a:xfrm>
          <a:prstGeom prst="rect">
            <a:avLst/>
          </a:prstGeom>
        </p:spPr>
      </p:pic>
      <p:sp>
        <p:nvSpPr>
          <p:cNvPr id="5" name="Text 2"/>
          <p:cNvSpPr/>
          <p:nvPr/>
        </p:nvSpPr>
        <p:spPr>
          <a:xfrm>
            <a:off x="694333" y="1351955"/>
            <a:ext cx="6231334" cy="2395538"/>
          </a:xfrm>
          <a:prstGeom prst="rect">
            <a:avLst/>
          </a:prstGeom>
          <a:noFill/>
          <a:ln/>
        </p:spPr>
        <p:txBody>
          <a:bodyPr wrap="square" rtlCol="0" anchor="t"/>
          <a:lstStyle/>
          <a:p>
            <a:pPr>
              <a:lnSpc>
                <a:spcPts val="6287"/>
              </a:lnSpc>
            </a:pPr>
            <a:r>
              <a:rPr lang="en-US" sz="5030" b="1" dirty="0">
                <a:solidFill>
                  <a:srgbClr val="333F70"/>
                </a:solidFill>
                <a:latin typeface="Unbounded" pitchFamily="34" charset="0"/>
                <a:ea typeface="Unbounded" pitchFamily="34" charset="-122"/>
                <a:cs typeface="Unbounded" pitchFamily="34" charset="-120"/>
              </a:rPr>
              <a:t>Introduction to Pattern Recognition</a:t>
            </a:r>
            <a:endParaRPr lang="en-US" sz="5030" dirty="0"/>
          </a:p>
        </p:txBody>
      </p:sp>
      <p:sp>
        <p:nvSpPr>
          <p:cNvPr id="6" name="Text 3"/>
          <p:cNvSpPr/>
          <p:nvPr/>
        </p:nvSpPr>
        <p:spPr>
          <a:xfrm>
            <a:off x="694333" y="4025206"/>
            <a:ext cx="6231334" cy="1480840"/>
          </a:xfrm>
          <a:prstGeom prst="rect">
            <a:avLst/>
          </a:prstGeom>
          <a:noFill/>
          <a:ln/>
        </p:spPr>
        <p:txBody>
          <a:bodyPr wrap="square" rtlCol="0" anchor="t"/>
          <a:lstStyle/>
          <a:p>
            <a:pPr>
              <a:lnSpc>
                <a:spcPts val="2332"/>
              </a:lnSpc>
            </a:pPr>
            <a:r>
              <a:rPr lang="en-US" sz="1458" dirty="0">
                <a:solidFill>
                  <a:srgbClr val="333F70"/>
                </a:solidFill>
                <a:latin typeface="Open Sans" pitchFamily="34" charset="0"/>
                <a:ea typeface="Open Sans" pitchFamily="34" charset="-122"/>
                <a:cs typeface="Open Sans" pitchFamily="34" charset="-120"/>
              </a:rPr>
              <a:t>Pattern recognition is a powerful field of artificial intelligence that enables machines to identify and classify patterns within data. This discipline combines techniques from machine learning, statistics, and signal processing to build models that can recognize complex structures and make intelligent decisions.</a:t>
            </a:r>
            <a:endParaRPr lang="en-US" sz="145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6F5EE"/>
          </a:solidFill>
          <a:ln/>
        </p:spPr>
        <p:txBody>
          <a:bodyPr/>
          <a:lstStyle/>
          <a:p>
            <a:endParaRPr lang="en-US" sz="1500"/>
          </a:p>
        </p:txBody>
      </p:sp>
      <p:sp>
        <p:nvSpPr>
          <p:cNvPr id="3" name="Shape 1"/>
          <p:cNvSpPr/>
          <p:nvPr/>
        </p:nvSpPr>
        <p:spPr>
          <a:xfrm>
            <a:off x="0" y="0"/>
            <a:ext cx="12192000" cy="6858000"/>
          </a:xfrm>
          <a:prstGeom prst="rect">
            <a:avLst/>
          </a:prstGeom>
          <a:solidFill>
            <a:srgbClr val="FFFFFF"/>
          </a:solidFill>
          <a:ln/>
        </p:spPr>
        <p:txBody>
          <a:bodyPr/>
          <a:lstStyle/>
          <a:p>
            <a:endParaRPr lang="en-US" sz="1500"/>
          </a:p>
        </p:txBody>
      </p:sp>
      <p:pic>
        <p:nvPicPr>
          <p:cNvPr id="4" name="Image 0" descr="preencoded.png"/>
          <p:cNvPicPr>
            <a:picLocks noChangeAspect="1"/>
          </p:cNvPicPr>
          <p:nvPr/>
        </p:nvPicPr>
        <p:blipFill>
          <a:blip r:embed="rId3"/>
          <a:stretch>
            <a:fillRect/>
          </a:stretch>
        </p:blipFill>
        <p:spPr>
          <a:xfrm>
            <a:off x="-6350" y="0"/>
            <a:ext cx="4572000" cy="6858000"/>
          </a:xfrm>
          <a:prstGeom prst="rect">
            <a:avLst/>
          </a:prstGeom>
        </p:spPr>
      </p:pic>
      <p:sp>
        <p:nvSpPr>
          <p:cNvPr id="5" name="Text 2"/>
          <p:cNvSpPr/>
          <p:nvPr/>
        </p:nvSpPr>
        <p:spPr>
          <a:xfrm>
            <a:off x="5266333" y="904379"/>
            <a:ext cx="6231334" cy="1157288"/>
          </a:xfrm>
          <a:prstGeom prst="rect">
            <a:avLst/>
          </a:prstGeom>
          <a:noFill/>
          <a:ln/>
        </p:spPr>
        <p:txBody>
          <a:bodyPr wrap="square" rtlCol="0" anchor="t"/>
          <a:lstStyle/>
          <a:p>
            <a:pPr>
              <a:lnSpc>
                <a:spcPts val="4556"/>
              </a:lnSpc>
            </a:pPr>
            <a:r>
              <a:rPr lang="en-US" sz="3645" b="1" dirty="0">
                <a:solidFill>
                  <a:srgbClr val="333F70"/>
                </a:solidFill>
                <a:latin typeface="Unbounded" pitchFamily="34" charset="0"/>
                <a:ea typeface="Unbounded" pitchFamily="34" charset="-122"/>
                <a:cs typeface="Unbounded" pitchFamily="34" charset="-120"/>
              </a:rPr>
              <a:t>Logistic Regression Algorithms</a:t>
            </a:r>
            <a:endParaRPr lang="en-US" sz="3645" dirty="0"/>
          </a:p>
        </p:txBody>
      </p:sp>
      <p:sp>
        <p:nvSpPr>
          <p:cNvPr id="6" name="Text 3"/>
          <p:cNvSpPr/>
          <p:nvPr/>
        </p:nvSpPr>
        <p:spPr>
          <a:xfrm>
            <a:off x="5266333" y="2339380"/>
            <a:ext cx="6231334" cy="1480840"/>
          </a:xfrm>
          <a:prstGeom prst="rect">
            <a:avLst/>
          </a:prstGeom>
          <a:noFill/>
          <a:ln/>
        </p:spPr>
        <p:txBody>
          <a:bodyPr wrap="square" rtlCol="0" anchor="t"/>
          <a:lstStyle/>
          <a:p>
            <a:pPr>
              <a:lnSpc>
                <a:spcPts val="2332"/>
              </a:lnSpc>
            </a:pPr>
            <a:r>
              <a:rPr lang="en-US" sz="1458" dirty="0">
                <a:solidFill>
                  <a:srgbClr val="333F70"/>
                </a:solidFill>
                <a:latin typeface="Open Sans" pitchFamily="34" charset="0"/>
                <a:ea typeface="Open Sans" pitchFamily="34" charset="-122"/>
                <a:cs typeface="Open Sans" pitchFamily="34" charset="-120"/>
              </a:rPr>
              <a:t>Logistic regression is a powerful machine learning algorithm used for binary classification tasks. It models the probability of a binary outcome using a logistic function. This algorithm is highly versatile, efficient, and provides interpretable results, making it a popular choice for many pattern recognition applications.</a:t>
            </a:r>
            <a:endParaRPr lang="en-US" sz="1458" dirty="0"/>
          </a:p>
        </p:txBody>
      </p:sp>
      <p:sp>
        <p:nvSpPr>
          <p:cNvPr id="7" name="Text 4"/>
          <p:cNvSpPr/>
          <p:nvPr/>
        </p:nvSpPr>
        <p:spPr>
          <a:xfrm>
            <a:off x="5562501" y="4028480"/>
            <a:ext cx="5935167" cy="592336"/>
          </a:xfrm>
          <a:prstGeom prst="rect">
            <a:avLst/>
          </a:prstGeom>
          <a:noFill/>
          <a:ln/>
        </p:spPr>
        <p:txBody>
          <a:bodyPr wrap="square" rtlCol="0" anchor="t"/>
          <a:lstStyle/>
          <a:p>
            <a:pPr marL="285739" indent="-285739">
              <a:lnSpc>
                <a:spcPts val="2332"/>
              </a:lnSpc>
              <a:buSzPct val="100000"/>
              <a:buFont typeface="+mj-lt"/>
              <a:buAutoNum type="arabicPeriod"/>
            </a:pPr>
            <a:r>
              <a:rPr lang="en-US" sz="1458" dirty="0">
                <a:solidFill>
                  <a:srgbClr val="333F70"/>
                </a:solidFill>
                <a:latin typeface="Open Sans" pitchFamily="34" charset="0"/>
                <a:ea typeface="Open Sans" pitchFamily="34" charset="-122"/>
                <a:cs typeface="Open Sans" pitchFamily="34" charset="-120"/>
              </a:rPr>
              <a:t>Estimates the probability of a binary outcome based on one or more predictor variables</a:t>
            </a:r>
            <a:endParaRPr lang="en-US" sz="1458" dirty="0"/>
          </a:p>
        </p:txBody>
      </p:sp>
      <p:sp>
        <p:nvSpPr>
          <p:cNvPr id="8" name="Text 5"/>
          <p:cNvSpPr/>
          <p:nvPr/>
        </p:nvSpPr>
        <p:spPr>
          <a:xfrm>
            <a:off x="5562501" y="4694833"/>
            <a:ext cx="5935167" cy="592336"/>
          </a:xfrm>
          <a:prstGeom prst="rect">
            <a:avLst/>
          </a:prstGeom>
          <a:noFill/>
          <a:ln/>
        </p:spPr>
        <p:txBody>
          <a:bodyPr wrap="square" rtlCol="0" anchor="t"/>
          <a:lstStyle/>
          <a:p>
            <a:pPr marL="285739" indent="-285739">
              <a:lnSpc>
                <a:spcPts val="2332"/>
              </a:lnSpc>
              <a:buSzPct val="100000"/>
              <a:buFont typeface="+mj-lt"/>
              <a:buAutoNum type="arabicPeriod" startAt="2"/>
            </a:pPr>
            <a:r>
              <a:rPr lang="en-US" sz="1458" dirty="0">
                <a:solidFill>
                  <a:srgbClr val="333F70"/>
                </a:solidFill>
                <a:latin typeface="Open Sans" pitchFamily="34" charset="0"/>
                <a:ea typeface="Open Sans" pitchFamily="34" charset="-122"/>
                <a:cs typeface="Open Sans" pitchFamily="34" charset="-120"/>
              </a:rPr>
              <a:t>Uses a logistic function to map the linear regression output to a probability between 0 and 1</a:t>
            </a:r>
            <a:endParaRPr lang="en-US" sz="1458" dirty="0"/>
          </a:p>
        </p:txBody>
      </p:sp>
      <p:sp>
        <p:nvSpPr>
          <p:cNvPr id="9" name="Text 6"/>
          <p:cNvSpPr/>
          <p:nvPr/>
        </p:nvSpPr>
        <p:spPr>
          <a:xfrm>
            <a:off x="5562501" y="5361186"/>
            <a:ext cx="5935167" cy="592336"/>
          </a:xfrm>
          <a:prstGeom prst="rect">
            <a:avLst/>
          </a:prstGeom>
          <a:noFill/>
          <a:ln/>
        </p:spPr>
        <p:txBody>
          <a:bodyPr wrap="square" rtlCol="0" anchor="t"/>
          <a:lstStyle/>
          <a:p>
            <a:pPr marL="285739" indent="-285739">
              <a:lnSpc>
                <a:spcPts val="2332"/>
              </a:lnSpc>
              <a:buSzPct val="100000"/>
              <a:buFont typeface="+mj-lt"/>
              <a:buAutoNum type="arabicPeriod" startAt="3"/>
            </a:pPr>
            <a:r>
              <a:rPr lang="en-US" sz="1458" dirty="0">
                <a:solidFill>
                  <a:srgbClr val="333F70"/>
                </a:solidFill>
                <a:latin typeface="Open Sans" pitchFamily="34" charset="0"/>
                <a:ea typeface="Open Sans" pitchFamily="34" charset="-122"/>
                <a:cs typeface="Open Sans" pitchFamily="34" charset="-120"/>
              </a:rPr>
              <a:t>Optimizes model parameters using techniques like maximum likelihood estimation</a:t>
            </a:r>
          </a:p>
          <a:p>
            <a:pPr marL="285739" indent="-285739">
              <a:lnSpc>
                <a:spcPts val="2332"/>
              </a:lnSpc>
              <a:buSzPct val="100000"/>
              <a:buFont typeface="+mj-lt"/>
              <a:buAutoNum type="arabicPeriod" startAt="3"/>
            </a:pPr>
            <a:endParaRPr lang="en-US" sz="1458" dirty="0">
              <a:solidFill>
                <a:srgbClr val="333F70"/>
              </a:solidFill>
              <a:latin typeface="Open Sans" pitchFamily="34" charset="0"/>
              <a:ea typeface="Open Sans" pitchFamily="34" charset="-122"/>
              <a:cs typeface="Open Sans" pitchFamily="34" charset="-120"/>
            </a:endParaRPr>
          </a:p>
          <a:p>
            <a:pPr>
              <a:lnSpc>
                <a:spcPts val="2332"/>
              </a:lnSpc>
              <a:buSzPct val="100000"/>
            </a:pPr>
            <a:r>
              <a:rPr lang="en-US" sz="1458" dirty="0">
                <a:solidFill>
                  <a:srgbClr val="333F70"/>
                </a:solidFill>
                <a:latin typeface="Open Sans" pitchFamily="34" charset="0"/>
                <a:ea typeface="Open Sans" pitchFamily="34" charset="-122"/>
                <a:cs typeface="Open Sans" pitchFamily="34" charset="-120"/>
              </a:rPr>
              <a:t>Accuracy:65.2%</a:t>
            </a:r>
          </a:p>
          <a:p>
            <a:pPr>
              <a:lnSpc>
                <a:spcPts val="2332"/>
              </a:lnSpc>
              <a:buSzPct val="100000"/>
            </a:pPr>
            <a:endParaRPr lang="en-US" sz="1458" dirty="0"/>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438</TotalTime>
  <Words>1056</Words>
  <Application>Microsoft Office PowerPoint</Application>
  <PresentationFormat>Widescreen</PresentationFormat>
  <Paragraphs>138</Paragraphs>
  <Slides>17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Aptos</vt:lpstr>
      <vt:lpstr>Arial</vt:lpstr>
      <vt:lpstr>Calibri</vt:lpstr>
      <vt:lpstr>Calibri Light</vt:lpstr>
      <vt:lpstr>Google Sans</vt:lpstr>
      <vt:lpstr>Open Sans</vt:lpstr>
      <vt:lpstr>Poppins</vt:lpstr>
      <vt:lpstr>Poppins ExtraBold</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Dxf Ibrahim</dc:creator>
  <cp:lastModifiedBy>Zeyad M Fouad</cp:lastModifiedBy>
  <cp:revision>8</cp:revision>
  <dcterms:created xsi:type="dcterms:W3CDTF">2023-10-17T00:38:49Z</dcterms:created>
  <dcterms:modified xsi:type="dcterms:W3CDTF">2024-05-10T14:12:43Z</dcterms:modified>
</cp:coreProperties>
</file>